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3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4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95" r:id="rId3"/>
    <p:sldId id="282" r:id="rId4"/>
    <p:sldId id="318" r:id="rId5"/>
    <p:sldId id="281" r:id="rId6"/>
    <p:sldId id="315" r:id="rId7"/>
    <p:sldId id="316" r:id="rId8"/>
    <p:sldId id="290" r:id="rId9"/>
    <p:sldId id="319" r:id="rId10"/>
    <p:sldId id="307" r:id="rId11"/>
    <p:sldId id="306" r:id="rId12"/>
    <p:sldId id="308" r:id="rId13"/>
    <p:sldId id="311" r:id="rId14"/>
    <p:sldId id="288" r:id="rId15"/>
    <p:sldId id="310" r:id="rId16"/>
    <p:sldId id="313" r:id="rId17"/>
    <p:sldId id="320" r:id="rId18"/>
    <p:sldId id="299" r:id="rId19"/>
    <p:sldId id="298" r:id="rId20"/>
    <p:sldId id="289" r:id="rId21"/>
    <p:sldId id="300" r:id="rId22"/>
    <p:sldId id="293" r:id="rId23"/>
    <p:sldId id="317" r:id="rId24"/>
    <p:sldId id="312" r:id="rId25"/>
    <p:sldId id="304" r:id="rId26"/>
    <p:sldId id="305" r:id="rId27"/>
    <p:sldId id="280" r:id="rId28"/>
    <p:sldId id="272" r:id="rId29"/>
  </p:sldIdLst>
  <p:sldSz cx="12192000" cy="6858000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льяна Палилова" initials="УП" lastIdx="1" clrIdx="0">
    <p:extLst>
      <p:ext uri="{19B8F6BF-5375-455C-9EA6-DF929625EA0E}">
        <p15:presenceInfo xmlns:p15="http://schemas.microsoft.com/office/powerpoint/2012/main" userId="d55d135c033888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006"/>
    <a:srgbClr val="01649D"/>
    <a:srgbClr val="1557B5"/>
    <a:srgbClr val="236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0" autoAdjust="0"/>
    <p:restoredTop sz="88347" autoAdjust="0"/>
  </p:normalViewPr>
  <p:slideViewPr>
    <p:cSldViewPr snapToGrid="0">
      <p:cViewPr varScale="1">
        <p:scale>
          <a:sx n="62" d="100"/>
          <a:sy n="62" d="100"/>
        </p:scale>
        <p:origin x="77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baseline="0" dirty="0" smtClean="0"/>
              <a:t>с друзьями</a:t>
            </a:r>
            <a:r>
              <a:rPr lang="ru-RU" sz="2800" b="1" dirty="0" smtClean="0"/>
              <a:t>, </a:t>
            </a:r>
            <a:r>
              <a:rPr lang="el-GR" sz="1862" b="0" i="1" u="none" strike="noStrike" baseline="0" dirty="0" smtClean="0">
                <a:effectLst/>
              </a:rPr>
              <a:t>(χ2=</a:t>
            </a:r>
            <a:r>
              <a:rPr lang="ru-RU" sz="1862" b="0" i="1" u="none" strike="noStrike" baseline="0" dirty="0" smtClean="0">
                <a:effectLst/>
              </a:rPr>
              <a:t>52,317</a:t>
            </a:r>
            <a:r>
              <a:rPr lang="el-GR" sz="1862" b="0" i="1" u="none" strike="noStrike" baseline="0" dirty="0" smtClean="0">
                <a:effectLst/>
              </a:rPr>
              <a:t>; </a:t>
            </a:r>
            <a:r>
              <a:rPr lang="en-US" sz="1862" b="0" i="1" u="none" strike="noStrike" baseline="0" dirty="0" smtClean="0">
                <a:effectLst/>
              </a:rPr>
              <a:t>p ≤0.0</a:t>
            </a:r>
            <a:r>
              <a:rPr lang="ru-RU" sz="1862" b="0" i="1" u="none" strike="noStrike" baseline="0" dirty="0" smtClean="0">
                <a:effectLst/>
              </a:rPr>
              <a:t>0</a:t>
            </a:r>
            <a:r>
              <a:rPr lang="en-US" sz="1862" b="0" i="1" u="none" strike="noStrike" baseline="0" dirty="0" smtClean="0">
                <a:effectLst/>
              </a:rPr>
              <a:t>1)</a:t>
            </a:r>
            <a:endParaRPr lang="ru-RU" sz="2800" b="1" dirty="0"/>
          </a:p>
        </c:rich>
      </c:tx>
      <c:layout>
        <c:manualLayout>
          <c:xMode val="edge"/>
          <c:yMode val="edge"/>
          <c:x val="0.15462617724255057"/>
          <c:y val="3.5023709948526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Язык одного из КМН</c:v>
                </c:pt>
                <c:pt idx="1">
                  <c:v>Русский язык</c:v>
                </c:pt>
                <c:pt idx="2">
                  <c:v>Язык другого народа РФ</c:v>
                </c:pt>
                <c:pt idx="3">
                  <c:v>Несколько языков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3.9</c:v>
                </c:pt>
                <c:pt idx="1">
                  <c:v>94.2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80-4905-8039-9561F410FC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Язык одного из КМН</c:v>
                </c:pt>
                <c:pt idx="1">
                  <c:v>Русский язык</c:v>
                </c:pt>
                <c:pt idx="2">
                  <c:v>Язык другого народа РФ</c:v>
                </c:pt>
                <c:pt idx="3">
                  <c:v>Несколько языков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56.9</c:v>
                </c:pt>
                <c:pt idx="2">
                  <c:v>5.0999999999999996</c:v>
                </c:pt>
                <c:pt idx="3">
                  <c:v>21.7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80-4905-8039-9561F410F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0853744"/>
        <c:axId val="-60852112"/>
      </c:barChart>
      <c:catAx>
        <c:axId val="-6085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52112"/>
        <c:crosses val="autoZero"/>
        <c:auto val="1"/>
        <c:lblAlgn val="ctr"/>
        <c:lblOffset val="100"/>
        <c:noMultiLvlLbl val="0"/>
      </c:catAx>
      <c:valAx>
        <c:axId val="-6085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5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Язык одного из КМН</c:v>
                </c:pt>
                <c:pt idx="1">
                  <c:v>Русский язык</c:v>
                </c:pt>
                <c:pt idx="2">
                  <c:v>Язык другого народа россии</c:v>
                </c:pt>
                <c:pt idx="3">
                  <c:v>Несколько языков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42.7</c:v>
                </c:pt>
                <c:pt idx="1">
                  <c:v>51.5</c:v>
                </c:pt>
                <c:pt idx="2">
                  <c:v>0</c:v>
                </c:pt>
                <c:pt idx="3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66-4BD0-9481-82ED5F0807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Язык одного из КМН</c:v>
                </c:pt>
                <c:pt idx="1">
                  <c:v>Русский язык</c:v>
                </c:pt>
                <c:pt idx="2">
                  <c:v>Язык другого народа россии</c:v>
                </c:pt>
                <c:pt idx="3">
                  <c:v>Несколько языков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61.8</c:v>
                </c:pt>
                <c:pt idx="1">
                  <c:v>19.2</c:v>
                </c:pt>
                <c:pt idx="2">
                  <c:v>4.8</c:v>
                </c:pt>
                <c:pt idx="3">
                  <c:v>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66-4BD0-9481-82ED5F080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0857552"/>
        <c:axId val="-60861360"/>
      </c:barChart>
      <c:catAx>
        <c:axId val="-6085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61360"/>
        <c:crosses val="autoZero"/>
        <c:auto val="1"/>
        <c:lblAlgn val="ctr"/>
        <c:lblOffset val="100"/>
        <c:noMultiLvlLbl val="0"/>
      </c:catAx>
      <c:valAx>
        <c:axId val="-6086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5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0A-4898-B3A8-3131D8D8249B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C0A-4898-B3A8-3131D8D824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Знаю алфавит и правила чтения</c:v>
                </c:pt>
                <c:pt idx="1">
                  <c:v>Умею составлять простые предложения</c:v>
                </c:pt>
                <c:pt idx="2">
                  <c:v>Умею читать и понимать текст</c:v>
                </c:pt>
                <c:pt idx="3">
                  <c:v>Могу поддерживать разговор на бытовом уровне</c:v>
                </c:pt>
                <c:pt idx="4">
                  <c:v>Могу писать короткие письма</c:v>
                </c:pt>
                <c:pt idx="5">
                  <c:v>Понимаю разговорную речь</c:v>
                </c:pt>
                <c:pt idx="6">
                  <c:v>Могу читать книги на родном языке</c:v>
                </c:pt>
                <c:pt idx="7">
                  <c:v>Могу общаться без затруднений на любые темы</c:v>
                </c:pt>
                <c:pt idx="8">
                  <c:v>Могу написать на родном языке сочинение</c:v>
                </c:pt>
                <c:pt idx="9">
                  <c:v>Свободно и без акцента говорю на родном языке</c:v>
                </c:pt>
                <c:pt idx="10">
                  <c:v>Не владею языком КМНСС и ДВ РФ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44.7</c:v>
                </c:pt>
                <c:pt idx="1">
                  <c:v>28.2</c:v>
                </c:pt>
                <c:pt idx="2">
                  <c:v>21.4</c:v>
                </c:pt>
                <c:pt idx="3">
                  <c:v>9.6999999999999993</c:v>
                </c:pt>
                <c:pt idx="4">
                  <c:v>19.399999999999999</c:v>
                </c:pt>
                <c:pt idx="5">
                  <c:v>14.6</c:v>
                </c:pt>
                <c:pt idx="6">
                  <c:v>24.3</c:v>
                </c:pt>
                <c:pt idx="7">
                  <c:v>2.9</c:v>
                </c:pt>
                <c:pt idx="8">
                  <c:v>6.8</c:v>
                </c:pt>
                <c:pt idx="9">
                  <c:v>4.9000000000000004</c:v>
                </c:pt>
                <c:pt idx="10">
                  <c:v>46.6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0A-4898-B3A8-3131D8D824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 РФ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Знаю алфавит и правила чтения</c:v>
                </c:pt>
                <c:pt idx="1">
                  <c:v>Умею составлять простые предложения</c:v>
                </c:pt>
                <c:pt idx="2">
                  <c:v>Умею читать и понимать текст</c:v>
                </c:pt>
                <c:pt idx="3">
                  <c:v>Могу поддерживать разговор на бытовом уровне</c:v>
                </c:pt>
                <c:pt idx="4">
                  <c:v>Могу писать короткие письма</c:v>
                </c:pt>
                <c:pt idx="5">
                  <c:v>Понимаю разговорную речь</c:v>
                </c:pt>
                <c:pt idx="6">
                  <c:v>Могу читать книги на родном языке</c:v>
                </c:pt>
                <c:pt idx="7">
                  <c:v>Могу общаться без затруднений на любые темы</c:v>
                </c:pt>
                <c:pt idx="8">
                  <c:v>Могу написать на родном языке сочинение</c:v>
                </c:pt>
                <c:pt idx="9">
                  <c:v>Свободно и без акцента говорю на родном языке</c:v>
                </c:pt>
                <c:pt idx="10">
                  <c:v>Не владею языком КМНСС и ДВ РФ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37.9</c:v>
                </c:pt>
                <c:pt idx="1">
                  <c:v>35</c:v>
                </c:pt>
                <c:pt idx="2">
                  <c:v>26.1</c:v>
                </c:pt>
                <c:pt idx="3">
                  <c:v>23.1</c:v>
                </c:pt>
                <c:pt idx="4">
                  <c:v>19.899999999999999</c:v>
                </c:pt>
                <c:pt idx="5">
                  <c:v>26.2</c:v>
                </c:pt>
                <c:pt idx="6">
                  <c:v>25.9</c:v>
                </c:pt>
                <c:pt idx="7">
                  <c:v>13.7</c:v>
                </c:pt>
                <c:pt idx="8">
                  <c:v>12.1</c:v>
                </c:pt>
                <c:pt idx="9">
                  <c:v>17.399999999999999</c:v>
                </c:pt>
                <c:pt idx="10">
                  <c:v>24.8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5-48B4-80B9-6C8FA17FE3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60853200"/>
        <c:axId val="-60860272"/>
      </c:barChart>
      <c:catAx>
        <c:axId val="-60853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60272"/>
        <c:crosses val="autoZero"/>
        <c:auto val="1"/>
        <c:lblAlgn val="ctr"/>
        <c:lblOffset val="100"/>
        <c:noMultiLvlLbl val="0"/>
      </c:catAx>
      <c:valAx>
        <c:axId val="-60860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5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691793376"/>
        <c:axId val="-1691764544"/>
      </c:barChart>
      <c:catAx>
        <c:axId val="-1691793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691764544"/>
        <c:crosses val="autoZero"/>
        <c:auto val="1"/>
        <c:lblAlgn val="ctr"/>
        <c:lblOffset val="100"/>
        <c:noMultiLvlLbl val="0"/>
      </c:catAx>
      <c:valAx>
        <c:axId val="-1691764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6917933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/>
              <a:t>Самооценка владения языком КМН</a:t>
            </a:r>
            <a:r>
              <a:rPr lang="ru-RU" sz="2400" b="1" baseline="0" dirty="0" smtClean="0"/>
              <a:t> по сравнению с русским языком, %</a:t>
            </a:r>
            <a:endParaRPr lang="ru-RU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Язык своего народа знаю ХУЖЕ, чем русский</c:v>
                </c:pt>
                <c:pt idx="1">
                  <c:v>Язык своего народа знаю ТАКЖЕ</c:v>
                </c:pt>
                <c:pt idx="2">
                  <c:v>Язык своего народа знаю ЛУЧШЕ, чем русский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92.2</c:v>
                </c:pt>
                <c:pt idx="1">
                  <c:v>5.8</c:v>
                </c:pt>
                <c:pt idx="2">
                  <c:v>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0C-462E-8F5E-8107F9BF4A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Язык своего народа знаю ХУЖЕ, чем русский</c:v>
                </c:pt>
                <c:pt idx="1">
                  <c:v>Язык своего народа знаю ТАКЖЕ</c:v>
                </c:pt>
                <c:pt idx="2">
                  <c:v>Язык своего народа знаю ЛУЧШЕ, чем русский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62.5</c:v>
                </c:pt>
                <c:pt idx="1">
                  <c:v>29</c:v>
                </c:pt>
                <c:pt idx="2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0C-462E-8F5E-8107F9BF4A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60859728"/>
        <c:axId val="-60848848"/>
      </c:barChart>
      <c:catAx>
        <c:axId val="-6085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48848"/>
        <c:crosses val="autoZero"/>
        <c:auto val="1"/>
        <c:lblAlgn val="ctr"/>
        <c:lblOffset val="100"/>
        <c:noMultiLvlLbl val="0"/>
      </c:catAx>
      <c:valAx>
        <c:axId val="-6084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5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dirty="0" smtClean="0">
                <a:effectLst/>
              </a:rPr>
              <a:t>Изучение в школе одного из языка КМНСС и ДВ РФ, (%) (</a:t>
            </a:r>
            <a:r>
              <a:rPr lang="el-GR" sz="2400" b="1" i="0" dirty="0" smtClean="0">
                <a:effectLst/>
              </a:rPr>
              <a:t>χ2</a:t>
            </a:r>
            <a:r>
              <a:rPr lang="ru-RU" sz="2400" b="1" i="0" dirty="0" smtClean="0">
                <a:effectLst/>
              </a:rPr>
              <a:t>=6.039; </a:t>
            </a:r>
            <a:r>
              <a:rPr lang="en-US" sz="2400" b="1" i="0" dirty="0" smtClean="0">
                <a:effectLst/>
              </a:rPr>
              <a:t>p ≤</a:t>
            </a:r>
            <a:r>
              <a:rPr lang="ru-RU" sz="2400" b="1" i="0" dirty="0" smtClean="0">
                <a:effectLst/>
              </a:rPr>
              <a:t>0.01)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язык одного из КМН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8F-4D08-8490-F7F8115B3E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rgbClr val="FA800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язык одного из КМН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8F-4D08-8490-F7F8115B3E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0846672"/>
        <c:axId val="-60856464"/>
      </c:barChart>
      <c:catAx>
        <c:axId val="-60846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60856464"/>
        <c:crosses val="autoZero"/>
        <c:auto val="1"/>
        <c:lblAlgn val="ctr"/>
        <c:lblOffset val="100"/>
        <c:noMultiLvlLbl val="0"/>
      </c:catAx>
      <c:valAx>
        <c:axId val="-608564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4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22827418185E-2"/>
          <c:y val="0.90149565588828329"/>
          <c:w val="0.89999996141370908"/>
          <c:h val="9.85043441117166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/>
              <a:t>«Пригодятся ли Вам в жизни</a:t>
            </a:r>
            <a:r>
              <a:rPr lang="ru-RU" sz="2400" b="1" baseline="0" dirty="0" smtClean="0"/>
              <a:t> и работе знания родного языка и культуры?»</a:t>
            </a:r>
            <a:endParaRPr lang="ru-RU" sz="2400" b="1" dirty="0"/>
          </a:p>
        </c:rich>
      </c:tx>
      <c:layout>
        <c:manualLayout>
          <c:xMode val="edge"/>
          <c:yMode val="edge"/>
          <c:x val="0.140556098866503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Камчасткий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пригодятся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34.700000000000003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CF-4BD9-BEC9-AE5F804D60C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пригодятся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CF-4BD9-BEC9-AE5F804D6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0855920"/>
        <c:axId val="-60858640"/>
      </c:barChart>
      <c:catAx>
        <c:axId val="-6085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58640"/>
        <c:crosses val="autoZero"/>
        <c:auto val="1"/>
        <c:lblAlgn val="ctr"/>
        <c:lblOffset val="100"/>
        <c:noMultiLvlLbl val="0"/>
      </c:catAx>
      <c:valAx>
        <c:axId val="-60858640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5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dirty="0" smtClean="0">
                <a:effectLst/>
              </a:rPr>
              <a:t>Считаете ли Вы важным (нужным) знать родной язык своего народа?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важно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64.099999999999994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BE-4841-9F24-E46FD632C73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Да, важно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BE-4841-9F24-E46FD632C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02378624"/>
        <c:axId val="-1702373184"/>
      </c:barChart>
      <c:catAx>
        <c:axId val="-170237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73184"/>
        <c:crosses val="autoZero"/>
        <c:auto val="1"/>
        <c:lblAlgn val="ctr"/>
        <c:lblOffset val="100"/>
        <c:noMultiLvlLbl val="0"/>
      </c:catAx>
      <c:valAx>
        <c:axId val="-1702373184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7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2F-4D0A-8D49-4D1E55C15C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2F-4D0A-8D49-4D1E55C15C0B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E2F-4D0A-8D49-4D1E55C15C0B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Уверенно ориентируюсь</c:v>
                </c:pt>
                <c:pt idx="1">
                  <c:v>Недостаточно уверенно</c:v>
                </c:pt>
                <c:pt idx="2">
                  <c:v>НЕ ориентируюсь совсем</c:v>
                </c:pt>
                <c:pt idx="3">
                  <c:v>Затруднились с ответом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42.8</c:v>
                </c:pt>
                <c:pt idx="1">
                  <c:v>32</c:v>
                </c:pt>
                <c:pt idx="2">
                  <c:v>7.8</c:v>
                </c:pt>
                <c:pt idx="3">
                  <c:v>17.5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2F-4D0A-8D49-4D1E55C15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плохое</c:v>
                </c:pt>
                <c:pt idx="1">
                  <c:v>удовлетворительное</c:v>
                </c:pt>
                <c:pt idx="2">
                  <c:v>хорошее</c:v>
                </c:pt>
                <c:pt idx="3">
                  <c:v>превосходное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37.9</c:v>
                </c:pt>
                <c:pt idx="2">
                  <c:v>46.6</c:v>
                </c:pt>
                <c:pt idx="3">
                  <c:v>15.5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86-4EEC-A3F0-EF77BCCFA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 РФ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плохое</c:v>
                </c:pt>
                <c:pt idx="1">
                  <c:v>удовлетворительное</c:v>
                </c:pt>
                <c:pt idx="2">
                  <c:v>хорошее</c:v>
                </c:pt>
                <c:pt idx="3">
                  <c:v>превосходное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40.1</c:v>
                </c:pt>
                <c:pt idx="2">
                  <c:v>48.1</c:v>
                </c:pt>
                <c:pt idx="3">
                  <c:v>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86-4EEC-A3F0-EF77BCCFAA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2376448"/>
        <c:axId val="-1702375904"/>
      </c:barChart>
      <c:catAx>
        <c:axId val="-170237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75904"/>
        <c:crosses val="autoZero"/>
        <c:auto val="1"/>
        <c:lblAlgn val="ctr"/>
        <c:lblOffset val="100"/>
        <c:noMultiLvlLbl val="0"/>
      </c:catAx>
      <c:valAx>
        <c:axId val="-170237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7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D5-4282-B150-561C416ACA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D5-4282-B150-561C416ACA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7D5-4282-B150-561C416ACA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7D5-4282-B150-561C416ACA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Крупный город / региональный / областной центр</c:v>
                </c:pt>
                <c:pt idx="1">
                  <c:v>Небольшой города / районный центр</c:v>
                </c:pt>
                <c:pt idx="2">
                  <c:v>Село / деревня</c:v>
                </c:pt>
                <c:pt idx="3">
                  <c:v>Кочевое жилье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15.6</c:v>
                </c:pt>
                <c:pt idx="1">
                  <c:v>37.700000000000003</c:v>
                </c:pt>
                <c:pt idx="2">
                  <c:v>46.7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68-44A6-8C59-6DE6B47DF2E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плохое</c:v>
                </c:pt>
                <c:pt idx="1">
                  <c:v>удовлетворительное</c:v>
                </c:pt>
                <c:pt idx="2">
                  <c:v>хорошее</c:v>
                </c:pt>
                <c:pt idx="3">
                  <c:v>превосходное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3.9</c:v>
                </c:pt>
                <c:pt idx="1">
                  <c:v>33</c:v>
                </c:pt>
                <c:pt idx="2">
                  <c:v>45.6</c:v>
                </c:pt>
                <c:pt idx="3">
                  <c:v>17.5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BF-4F19-9B42-9224498029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0508384"/>
        <c:axId val="-1700507840"/>
      </c:barChart>
      <c:catAx>
        <c:axId val="-170050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07840"/>
        <c:crosses val="autoZero"/>
        <c:auto val="1"/>
        <c:lblAlgn val="ctr"/>
        <c:lblOffset val="100"/>
        <c:noMultiLvlLbl val="0"/>
      </c:catAx>
      <c:valAx>
        <c:axId val="-170050784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0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Критерий Манна-Уитни=36.375, p=0.001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9.0299999999999994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AD-4C32-A370-A5E6C54E4D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0512192"/>
        <c:axId val="-1700516544"/>
      </c:barChart>
      <c:catAx>
        <c:axId val="-1700512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700516544"/>
        <c:crosses val="autoZero"/>
        <c:auto val="1"/>
        <c:lblAlgn val="ctr"/>
        <c:lblOffset val="100"/>
        <c:noMultiLvlLbl val="0"/>
      </c:catAx>
      <c:valAx>
        <c:axId val="-1700516544"/>
        <c:scaling>
          <c:orientation val="minMax"/>
          <c:max val="2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1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Критерий Манна-Уитни=36.375, p=0.001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5E-4577-8B95-68B1CE1210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0510016"/>
        <c:axId val="-1700507296"/>
      </c:barChart>
      <c:catAx>
        <c:axId val="-1700510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700507296"/>
        <c:crosses val="autoZero"/>
        <c:auto val="1"/>
        <c:lblAlgn val="ctr"/>
        <c:lblOffset val="100"/>
        <c:noMultiLvlLbl val="0"/>
      </c:catAx>
      <c:valAx>
        <c:axId val="-1700507296"/>
        <c:scaling>
          <c:orientation val="minMax"/>
          <c:max val="2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1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Критерий Манна-Уитни=36.375, p=0.001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B8-4442-8F20-808CA6C231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0510560"/>
        <c:axId val="-1700519808"/>
      </c:barChart>
      <c:catAx>
        <c:axId val="-1700510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700519808"/>
        <c:crosses val="autoZero"/>
        <c:auto val="1"/>
        <c:lblAlgn val="ctr"/>
        <c:lblOffset val="100"/>
        <c:noMultiLvlLbl val="0"/>
      </c:catAx>
      <c:valAx>
        <c:axId val="-1700519808"/>
        <c:scaling>
          <c:orientation val="minMax"/>
          <c:max val="2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1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 течение года</c:v>
                </c:pt>
                <c:pt idx="1">
                  <c:v>в течение месяца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61.2</c:v>
                </c:pt>
                <c:pt idx="1">
                  <c:v>50.5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48-467A-BD02-D6005FBA18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 РФ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 течение года</c:v>
                </c:pt>
                <c:pt idx="1">
                  <c:v>в течение месяца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45.8</c:v>
                </c:pt>
                <c:pt idx="1">
                  <c:v>36.299999999999997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48-467A-BD02-D6005FBA18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0509472"/>
        <c:axId val="-1700504576"/>
      </c:barChart>
      <c:catAx>
        <c:axId val="-170050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04576"/>
        <c:crosses val="autoZero"/>
        <c:auto val="1"/>
        <c:lblAlgn val="ctr"/>
        <c:lblOffset val="100"/>
        <c:noMultiLvlLbl val="0"/>
      </c:catAx>
      <c:valAx>
        <c:axId val="-170050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0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КМНСС и ДВ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50F-4483-B11C-F8625F11E4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употребление алкоголя в течение года</c:v>
                </c:pt>
                <c:pt idx="1">
                  <c:v>употребление алкоголя в течение последнего месяца</c:v>
                </c:pt>
                <c:pt idx="2">
                  <c:v>употребление наркотиков в течение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48.5</c:v>
                </c:pt>
                <c:pt idx="1">
                  <c:v>32</c:v>
                </c:pt>
                <c:pt idx="2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48-467A-BD02-D6005FBA18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0519264"/>
        <c:axId val="-1700513824"/>
      </c:barChart>
      <c:catAx>
        <c:axId val="-170051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13824"/>
        <c:crosses val="autoZero"/>
        <c:auto val="1"/>
        <c:lblAlgn val="ctr"/>
        <c:lblOffset val="100"/>
        <c:noMultiLvlLbl val="0"/>
      </c:catAx>
      <c:valAx>
        <c:axId val="-170051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051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бывает часто</c:v>
                </c:pt>
                <c:pt idx="1">
                  <c:v>бывает время от времени</c:v>
                </c:pt>
                <c:pt idx="2">
                  <c:v>бывает в целом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17.5</c:v>
                </c:pt>
                <c:pt idx="2">
                  <c:v>22.4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BF-44D7-93E6-7C99E76B7D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 РФ</c:v>
                </c:pt>
              </c:strCache>
            </c:strRef>
          </c:tx>
          <c:spPr>
            <a:solidFill>
              <a:srgbClr val="FA800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бывает часто</c:v>
                </c:pt>
                <c:pt idx="1">
                  <c:v>бывает время от времени</c:v>
                </c:pt>
                <c:pt idx="2">
                  <c:v>бывает в целом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26.9</c:v>
                </c:pt>
                <c:pt idx="2">
                  <c:v>31.8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BF-44D7-93E6-7C99E76B7D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2369920"/>
        <c:axId val="-1702379168"/>
      </c:barChart>
      <c:catAx>
        <c:axId val="-170236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79168"/>
        <c:crosses val="autoZero"/>
        <c:auto val="1"/>
        <c:lblAlgn val="ctr"/>
        <c:lblOffset val="100"/>
        <c:noMultiLvlLbl val="0"/>
      </c:catAx>
      <c:valAx>
        <c:axId val="-170237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6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253982027710813"/>
          <c:y val="2.858601536114655E-2"/>
          <c:w val="0.42685033454348081"/>
          <c:h val="0.896812874142752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C5-4B84-8AB2-9DFA8F01DDE7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8C5-4B84-8AB2-9DFA8F01DDE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8C5-4B84-8AB2-9DFA8F01DDE7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C5-4B84-8AB2-9DFA8F01DDE7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D8F-4CD5-A935-785F3B9AE3F0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D8F-4CD5-A935-785F3B9AE3F0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8F-4CD5-A935-785F3B9AE3F0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C5-4B84-8AB2-9DFA8F01DDE7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D8F-4CD5-A935-785F3B9AE3F0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8F-4CD5-A935-785F3B9AE3F0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8F-4CD5-A935-785F3B9AE3F0}"/>
              </c:ext>
            </c:extLst>
          </c:dPt>
          <c:dPt>
            <c:idx val="1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D8F-4CD5-A935-785F3B9AE3F0}"/>
              </c:ext>
            </c:extLst>
          </c:dPt>
          <c:dPt>
            <c:idx val="1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D8F-4CD5-A935-785F3B9AE3F0}"/>
              </c:ext>
            </c:extLst>
          </c:dPt>
          <c:dPt>
            <c:idx val="1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8F-4CD5-A935-785F3B9AE3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Финансами</c:v>
                </c:pt>
                <c:pt idx="1">
                  <c:v>Карьерными перспективами</c:v>
                </c:pt>
                <c:pt idx="2">
                  <c:v>Отдыхом / досугом</c:v>
                </c:pt>
                <c:pt idx="3">
                  <c:v>Сохранением традиций народа</c:v>
                </c:pt>
                <c:pt idx="4">
                  <c:v>Реализацией жизненных планов/задач</c:v>
                </c:pt>
                <c:pt idx="5">
                  <c:v>Учебной деятельностью</c:v>
                </c:pt>
                <c:pt idx="6">
                  <c:v>Культурным уровнем своего народа</c:v>
                </c:pt>
                <c:pt idx="7">
                  <c:v>Качеством получаемого образования</c:v>
                </c:pt>
                <c:pt idx="8">
                  <c:v>Жилищными условиями</c:v>
                </c:pt>
                <c:pt idx="9">
                  <c:v>Личностным ростом, саморазвитием</c:v>
                </c:pt>
                <c:pt idx="10">
                  <c:v>Социальным статусом / положением в обществе</c:v>
                </c:pt>
                <c:pt idx="11">
                  <c:v>Внешним видом</c:v>
                </c:pt>
                <c:pt idx="12">
                  <c:v>Самооценкой</c:v>
                </c:pt>
                <c:pt idx="13">
                  <c:v>Образованностью, интеллектуальным развитием</c:v>
                </c:pt>
                <c:pt idx="14">
                  <c:v>Личной жизнью</c:v>
                </c:pt>
                <c:pt idx="15">
                  <c:v>Семейными отношениями</c:v>
                </c:pt>
                <c:pt idx="16">
                  <c:v>Взаимоотношениями с друзьями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3.26</c:v>
                </c:pt>
                <c:pt idx="1">
                  <c:v>3.5</c:v>
                </c:pt>
                <c:pt idx="2">
                  <c:v>3.45</c:v>
                </c:pt>
                <c:pt idx="3">
                  <c:v>3.5</c:v>
                </c:pt>
                <c:pt idx="4">
                  <c:v>3.64</c:v>
                </c:pt>
                <c:pt idx="5">
                  <c:v>3.6</c:v>
                </c:pt>
                <c:pt idx="6">
                  <c:v>3.63</c:v>
                </c:pt>
                <c:pt idx="7">
                  <c:v>3.9</c:v>
                </c:pt>
                <c:pt idx="8">
                  <c:v>3.75</c:v>
                </c:pt>
                <c:pt idx="9">
                  <c:v>3.85</c:v>
                </c:pt>
                <c:pt idx="10">
                  <c:v>3.7</c:v>
                </c:pt>
                <c:pt idx="11">
                  <c:v>4</c:v>
                </c:pt>
                <c:pt idx="12">
                  <c:v>3.79</c:v>
                </c:pt>
                <c:pt idx="13">
                  <c:v>3.84</c:v>
                </c:pt>
                <c:pt idx="14">
                  <c:v>4.0999999999999996</c:v>
                </c:pt>
                <c:pt idx="15">
                  <c:v>4.05</c:v>
                </c:pt>
                <c:pt idx="16">
                  <c:v>4.07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C5-4B84-8AB2-9DFA8F01DD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702382432"/>
        <c:axId val="-1702381344"/>
      </c:barChart>
      <c:catAx>
        <c:axId val="-1702382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81344"/>
        <c:crosses val="autoZero"/>
        <c:auto val="1"/>
        <c:lblAlgn val="ctr"/>
        <c:lblOffset val="10"/>
        <c:noMultiLvlLbl val="0"/>
      </c:catAx>
      <c:valAx>
        <c:axId val="-1702381344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82432"/>
        <c:crosses val="autoZero"/>
        <c:crossBetween val="between"/>
        <c:majorUnit val="1"/>
      </c:valAx>
      <c:spPr>
        <a:noFill/>
        <a:ln>
          <a:solidFill>
            <a:prstClr val="black">
              <a:lumMod val="25000"/>
              <a:lumOff val="75000"/>
              <a:alpha val="90000"/>
            </a:prst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Соблюдаются ПОЛНОСТЬЮ</c:v>
                </c:pt>
                <c:pt idx="1">
                  <c:v>Соблюдаются ЧАСТИЧНО</c:v>
                </c:pt>
                <c:pt idx="2">
                  <c:v>НЕ соблюдаются</c:v>
                </c:pt>
                <c:pt idx="3">
                  <c:v>Затруднились с ответом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35.9</c:v>
                </c:pt>
                <c:pt idx="1">
                  <c:v>34</c:v>
                </c:pt>
                <c:pt idx="2">
                  <c:v>5.8</c:v>
                </c:pt>
                <c:pt idx="3">
                  <c:v>24.3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66-4BD0-9481-82ED5F0807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Соблюдаются ПОЛНОСТЬЮ</c:v>
                </c:pt>
                <c:pt idx="1">
                  <c:v>Соблюдаются ЧАСТИЧНО</c:v>
                </c:pt>
                <c:pt idx="2">
                  <c:v>НЕ соблюдаются</c:v>
                </c:pt>
                <c:pt idx="3">
                  <c:v>Затруднились с ответом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17.399999999999999</c:v>
                </c:pt>
                <c:pt idx="1">
                  <c:v>40.1</c:v>
                </c:pt>
                <c:pt idx="2">
                  <c:v>17.600000000000001</c:v>
                </c:pt>
                <c:pt idx="3">
                  <c:v>24.8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66-4BD0-9481-82ED5F080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02384064"/>
        <c:axId val="-1702380256"/>
      </c:barChart>
      <c:catAx>
        <c:axId val="-170238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80256"/>
        <c:crosses val="autoZero"/>
        <c:auto val="1"/>
        <c:lblAlgn val="ctr"/>
        <c:lblOffset val="100"/>
        <c:noMultiLvlLbl val="0"/>
      </c:catAx>
      <c:valAx>
        <c:axId val="-17023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8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Там, где Вы родились и живет Ваша семья</c:v>
                </c:pt>
                <c:pt idx="1">
                  <c:v>В другом населенном пункте того же региона</c:v>
                </c:pt>
                <c:pt idx="2">
                  <c:v>В другом регионе России</c:v>
                </c:pt>
                <c:pt idx="3">
                  <c:v>За пределами России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24.3</c:v>
                </c:pt>
                <c:pt idx="1">
                  <c:v>22.3</c:v>
                </c:pt>
                <c:pt idx="2">
                  <c:v>43.7</c:v>
                </c:pt>
                <c:pt idx="3">
                  <c:v>8.6999999999999993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A2-4F17-B278-F271697EC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 РФ</c:v>
                </c:pt>
              </c:strCache>
            </c:strRef>
          </c:tx>
          <c:spPr>
            <a:solidFill>
              <a:srgbClr val="FA800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Там, где Вы родились и живет Ваша семья</c:v>
                </c:pt>
                <c:pt idx="1">
                  <c:v>В другом населенном пункте того же региона</c:v>
                </c:pt>
                <c:pt idx="2">
                  <c:v>В другом регионе России</c:v>
                </c:pt>
                <c:pt idx="3">
                  <c:v>За пределами России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26.8</c:v>
                </c:pt>
                <c:pt idx="1">
                  <c:v>18.8</c:v>
                </c:pt>
                <c:pt idx="2">
                  <c:v>30.8</c:v>
                </c:pt>
                <c:pt idx="3">
                  <c:v>24.4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A2-4F17-B278-F271697EC4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02368832"/>
        <c:axId val="-1702379712"/>
      </c:barChart>
      <c:catAx>
        <c:axId val="-170236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79712"/>
        <c:crosses val="autoZero"/>
        <c:auto val="1"/>
        <c:lblAlgn val="ctr"/>
        <c:lblOffset val="100"/>
        <c:noMultiLvlLbl val="0"/>
      </c:catAx>
      <c:valAx>
        <c:axId val="-170237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0236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0C-41C3-A12F-85D56C461E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0C-41C3-A12F-85D56C461E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0C-41C3-A12F-85D56C461E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0C-41C3-A12F-85D56C461E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Крупный город / региональный / областной центр</c:v>
                </c:pt>
                <c:pt idx="1">
                  <c:v>Небольшой города / районный центр</c:v>
                </c:pt>
                <c:pt idx="2">
                  <c:v>Село / деревня</c:v>
                </c:pt>
                <c:pt idx="3">
                  <c:v>Кочевое жилье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29.5</c:v>
                </c:pt>
                <c:pt idx="2">
                  <c:v>60.7</c:v>
                </c:pt>
                <c:pt idx="3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60C-41C3-A12F-85D56C461E7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4A-4D2D-9040-AB20E4610D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4A-4D2D-9040-AB20E4610D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4A-4D2D-9040-AB20E4610D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C4A-4D2D-9040-AB20E4610D9E}"/>
              </c:ext>
            </c:extLst>
          </c:dPt>
          <c:dLbls>
            <c:dLbl>
              <c:idx val="0"/>
              <c:layout>
                <c:manualLayout>
                  <c:x val="-1.5389352061261838E-2"/>
                  <c:y val="-0.14366200369568677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C4A-4D2D-9040-AB20E4610D9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220797213998952"/>
                      <c:h val="0.215031432856034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0.16901412199492558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C4A-4D2D-9040-AB20E4610D9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57842016353137504"/>
                      <c:h val="0.1482901515559834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9.3567260532472565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4130504032058711"/>
                  <c:y val="-3.0985922365736371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C4A-4D2D-9040-AB20E4610D9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44447802904617811"/>
                      <c:h val="0.18490987798821737"/>
                    </c:manualLayout>
                  </c15:layout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Школа</c:v>
                </c:pt>
                <c:pt idx="1">
                  <c:v>Колледж/училище</c:v>
                </c:pt>
                <c:pt idx="2">
                  <c:v>Вуз</c:v>
                </c:pt>
                <c:pt idx="3">
                  <c:v>Не обучаюсь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42.7</c:v>
                </c:pt>
                <c:pt idx="1">
                  <c:v>39.799999999999997</c:v>
                </c:pt>
                <c:pt idx="2">
                  <c:v>12.6</c:v>
                </c:pt>
                <c:pt idx="3">
                  <c:v>4.9000000000000004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30-46C5-8FF6-461EA287F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84607601392918"/>
          <c:y val="2.5316455696202531E-2"/>
          <c:w val="0.74669391425714104"/>
          <c:h val="0.908615024963076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Смешанная нац-сть</c:v>
                </c:pt>
                <c:pt idx="1">
                  <c:v>Алюторцы</c:v>
                </c:pt>
                <c:pt idx="2">
                  <c:v>Эвенки</c:v>
                </c:pt>
                <c:pt idx="3">
                  <c:v>Ульчи</c:v>
                </c:pt>
                <c:pt idx="4">
                  <c:v>Эвены</c:v>
                </c:pt>
                <c:pt idx="5">
                  <c:v>Камчадалы</c:v>
                </c:pt>
                <c:pt idx="6">
                  <c:v>Ительмены</c:v>
                </c:pt>
                <c:pt idx="7">
                  <c:v>Чукчи</c:v>
                </c:pt>
                <c:pt idx="8">
                  <c:v>Коряки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9</c:v>
                </c:pt>
                <c:pt idx="6">
                  <c:v>13</c:v>
                </c:pt>
                <c:pt idx="7">
                  <c:v>22</c:v>
                </c:pt>
                <c:pt idx="8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BA-4971-A172-73E6C932B9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77019856"/>
        <c:axId val="-77012240"/>
      </c:barChart>
      <c:catAx>
        <c:axId val="-7701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7012240"/>
        <c:crosses val="autoZero"/>
        <c:auto val="1"/>
        <c:lblAlgn val="ctr"/>
        <c:lblOffset val="100"/>
        <c:noMultiLvlLbl val="0"/>
      </c:catAx>
      <c:valAx>
        <c:axId val="-7701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701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F7-444A-86EA-EEC5299EDBC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5F7-444A-86EA-EEC5299EDBC5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F7-444A-86EA-EEC5299EDBC5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5F7-444A-86EA-EEC5299EDBC5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5F7-444A-86EA-EEC5299EDBC5}"/>
              </c:ext>
            </c:extLst>
          </c:dPt>
          <c:dLbls>
            <c:dLbl>
              <c:idx val="0"/>
              <c:layout>
                <c:manualLayout>
                  <c:x val="3.2591673323443177E-2"/>
                  <c:y val="1.69105717246430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F7-444A-86EA-EEC5299EDB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002326568690112E-2"/>
                  <c:y val="6.53250031229860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5F7-444A-86EA-EEC5299EDB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477899501692701E-2"/>
                  <c:y val="-1.34369871303008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5F7-444A-86EA-EEC5299EDB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151080299745141"/>
                  <c:y val="0.1095311288204139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5F7-444A-86EA-EEC5299EDB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3185647989653468E-2"/>
                  <c:y val="9.3642761480087521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5F7-444A-86EA-EEC5299EDBC5}"/>
                </c:ext>
                <c:ext xmlns:c15="http://schemas.microsoft.com/office/drawing/2012/chart" uri="{CE6537A1-D6FC-4f65-9D91-7224C49458BB}">
                  <c15:layout>
                    <c:manualLayout>
                      <c:w val="0.35537439613526572"/>
                      <c:h val="0.1360063722026331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Иногда не хватает даже на самое необходимое</c:v>
                </c:pt>
                <c:pt idx="1">
                  <c:v>На ежедневные расходы нам денег хватает, но покупка одежды и обуви уже проблематична</c:v>
                </c:pt>
                <c:pt idx="2">
                  <c:v>Нашего дохода хватает на нормальную жизнь, мы можем кое-что откладывать, в том числе, для приобретения вещей длительного пользования</c:v>
                </c:pt>
                <c:pt idx="3">
                  <c:v>В принципе, мы могли бы накопить на квартиру или автомобиль</c:v>
                </c:pt>
                <c:pt idx="4">
                  <c:v>В настоящее время мы можем ни в чем себе не отказывать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13.6</c:v>
                </c:pt>
                <c:pt idx="1">
                  <c:v>28.2</c:v>
                </c:pt>
                <c:pt idx="2">
                  <c:v>41.7</c:v>
                </c:pt>
                <c:pt idx="3">
                  <c:v>9.6999999999999993</c:v>
                </c:pt>
                <c:pt idx="4">
                  <c:v>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F7-444A-86EA-EEC5299EDBC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использую при общении в семье</c:v>
                </c:pt>
                <c:pt idx="1">
                  <c:v>использую при общении с друзьями</c:v>
                </c:pt>
                <c:pt idx="2">
                  <c:v>Считаю родным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3.9</c:v>
                </c:pt>
                <c:pt idx="2">
                  <c:v>42.7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66-4BD0-9481-82ED5F080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7007344"/>
        <c:axId val="-77006800"/>
      </c:barChart>
      <c:catAx>
        <c:axId val="-7700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7006800"/>
        <c:crosses val="autoZero"/>
        <c:auto val="1"/>
        <c:lblAlgn val="ctr"/>
        <c:lblOffset val="100"/>
        <c:noMultiLvlLbl val="0"/>
      </c:catAx>
      <c:valAx>
        <c:axId val="-7700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700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/>
              <a:t>в семье, </a:t>
            </a:r>
            <a:r>
              <a:rPr lang="el-GR" sz="1862" b="0" i="1" u="none" strike="noStrike" baseline="0" dirty="0" smtClean="0">
                <a:effectLst/>
              </a:rPr>
              <a:t>(χ2=</a:t>
            </a:r>
            <a:r>
              <a:rPr lang="ru-RU" sz="1862" b="0" i="1" u="none" strike="noStrike" baseline="0" dirty="0" smtClean="0">
                <a:effectLst/>
              </a:rPr>
              <a:t>69.347</a:t>
            </a:r>
            <a:r>
              <a:rPr lang="el-GR" sz="1862" b="0" i="1" u="none" strike="noStrike" baseline="0" dirty="0" smtClean="0">
                <a:effectLst/>
              </a:rPr>
              <a:t>; </a:t>
            </a:r>
            <a:r>
              <a:rPr lang="en-US" sz="1862" b="0" i="1" u="none" strike="noStrike" baseline="0" dirty="0" smtClean="0">
                <a:effectLst/>
              </a:rPr>
              <a:t>p ≤0.0</a:t>
            </a:r>
            <a:r>
              <a:rPr lang="ru-RU" sz="1862" b="0" i="1" u="none" strike="noStrike" baseline="0" dirty="0" smtClean="0">
                <a:effectLst/>
              </a:rPr>
              <a:t>0</a:t>
            </a:r>
            <a:r>
              <a:rPr lang="en-US" sz="1862" b="0" i="1" u="none" strike="noStrike" baseline="0" dirty="0" smtClean="0">
                <a:effectLst/>
              </a:rPr>
              <a:t>1)</a:t>
            </a:r>
            <a:endParaRPr lang="ru-RU" sz="2800" b="1" dirty="0"/>
          </a:p>
        </c:rich>
      </c:tx>
      <c:layout>
        <c:manualLayout>
          <c:xMode val="edge"/>
          <c:yMode val="edge"/>
          <c:x val="0.15462617724255057"/>
          <c:y val="3.5023709948526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Камчатский край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язык одного из КМН</c:v>
                </c:pt>
                <c:pt idx="1">
                  <c:v>Русский язык</c:v>
                </c:pt>
                <c:pt idx="2">
                  <c:v>Язык другого народа РФ</c:v>
                </c:pt>
                <c:pt idx="3">
                  <c:v>несколько языков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8.6999999999999993</c:v>
                </c:pt>
                <c:pt idx="1">
                  <c:v>87.4</c:v>
                </c:pt>
                <c:pt idx="2">
                  <c:v>1.9</c:v>
                </c:pt>
                <c:pt idx="3">
                  <c:v>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66-4BD0-9481-82ED5F0807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язык одного из КМН</c:v>
                </c:pt>
                <c:pt idx="1">
                  <c:v>Русский язык</c:v>
                </c:pt>
                <c:pt idx="2">
                  <c:v>Язык другого народа РФ</c:v>
                </c:pt>
                <c:pt idx="3">
                  <c:v>несколько языков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31.7</c:v>
                </c:pt>
                <c:pt idx="1">
                  <c:v>43</c:v>
                </c:pt>
                <c:pt idx="2">
                  <c:v>6.3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66-4BD0-9481-82ED5F080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0848304"/>
        <c:axId val="-60854288"/>
      </c:barChart>
      <c:catAx>
        <c:axId val="-6084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54288"/>
        <c:crosses val="autoZero"/>
        <c:auto val="1"/>
        <c:lblAlgn val="ctr"/>
        <c:lblOffset val="100"/>
        <c:noMultiLvlLbl val="0"/>
      </c:catAx>
      <c:valAx>
        <c:axId val="-6085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84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0.00198</cdr:x>
      <cdr:y>0.1152</cdr:y>
    </cdr:from>
    <cdr:to>
      <cdr:x>0.49956</cdr:x>
      <cdr:y>0.16874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0549" y="620349"/>
          <a:ext cx="5174066" cy="288364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1000"/>
          </a:srgbClr>
        </a:solidFill>
        <a:ln xmlns:a="http://schemas.openxmlformats.org/drawingml/2006/main" w="412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0.13489</cdr:x>
      <cdr:y>0.02136</cdr:y>
    </cdr:from>
    <cdr:to>
      <cdr:x>0.48809</cdr:x>
      <cdr:y>0.07156</cdr:y>
    </cdr:to>
    <cdr:sp macro="" textlink="">
      <cdr:nvSpPr>
        <cdr:cNvPr id="2" name="Пятно 1 1"/>
        <cdr:cNvSpPr/>
      </cdr:nvSpPr>
      <cdr:spPr>
        <a:xfrm xmlns:a="http://schemas.openxmlformats.org/drawingml/2006/main">
          <a:off x="116412" y="116516"/>
          <a:ext cx="304827" cy="273902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0.14338</cdr:x>
      <cdr:y>0.13558</cdr:y>
    </cdr:from>
    <cdr:to>
      <cdr:x>0.48809</cdr:x>
      <cdr:y>0.18456</cdr:y>
    </cdr:to>
    <cdr:sp macro="" textlink="">
      <cdr:nvSpPr>
        <cdr:cNvPr id="3" name="Пятно 1 2"/>
        <cdr:cNvSpPr/>
      </cdr:nvSpPr>
      <cdr:spPr>
        <a:xfrm xmlns:a="http://schemas.openxmlformats.org/drawingml/2006/main">
          <a:off x="123743" y="739689"/>
          <a:ext cx="297496" cy="267179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0.13734</cdr:x>
      <cdr:y>0.27626</cdr:y>
    </cdr:from>
    <cdr:to>
      <cdr:x>0.5119</cdr:x>
      <cdr:y>0.3258</cdr:y>
    </cdr:to>
    <cdr:sp macro="" textlink="">
      <cdr:nvSpPr>
        <cdr:cNvPr id="4" name="Пятно 1 3"/>
        <cdr:cNvSpPr/>
      </cdr:nvSpPr>
      <cdr:spPr>
        <a:xfrm xmlns:a="http://schemas.openxmlformats.org/drawingml/2006/main">
          <a:off x="118527" y="1507153"/>
          <a:ext cx="323259" cy="270277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0.13882</cdr:x>
      <cdr:y>0.41203</cdr:y>
    </cdr:from>
    <cdr:to>
      <cdr:x>0.54134</cdr:x>
      <cdr:y>0.47458</cdr:y>
    </cdr:to>
    <cdr:sp macro="" textlink="">
      <cdr:nvSpPr>
        <cdr:cNvPr id="5" name="Пятно 1 4"/>
        <cdr:cNvSpPr/>
      </cdr:nvSpPr>
      <cdr:spPr>
        <a:xfrm xmlns:a="http://schemas.openxmlformats.org/drawingml/2006/main">
          <a:off x="119802" y="2247838"/>
          <a:ext cx="347389" cy="341250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0.17004</cdr:x>
      <cdr:y>0.56717</cdr:y>
    </cdr:from>
    <cdr:to>
      <cdr:x>0.51012</cdr:x>
      <cdr:y>0.63089</cdr:y>
    </cdr:to>
    <cdr:sp macro="" textlink="">
      <cdr:nvSpPr>
        <cdr:cNvPr id="6" name="Пятно 1 5"/>
        <cdr:cNvSpPr/>
      </cdr:nvSpPr>
      <cdr:spPr>
        <a:xfrm xmlns:a="http://schemas.openxmlformats.org/drawingml/2006/main">
          <a:off x="146748" y="3094231"/>
          <a:ext cx="293497" cy="347612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194EA88-6232-4E3C-BF60-D5084F212380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2831EB4-E6D6-4738-B610-47066361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1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все </a:t>
            </a:r>
            <a:r>
              <a:rPr lang="ru-RU" dirty="0" err="1" smtClean="0"/>
              <a:t>кмнс</a:t>
            </a:r>
            <a:r>
              <a:rPr lang="ru-RU" dirty="0" smtClean="0"/>
              <a:t> или нет?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1EB4-E6D6-4738-B610-47066361CE6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297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Где тут </a:t>
            </a:r>
            <a:r>
              <a:rPr lang="ru-RU" dirty="0" err="1" smtClean="0"/>
              <a:t>гендер</a:t>
            </a:r>
            <a:r>
              <a:rPr lang="ru-RU" dirty="0" smtClean="0"/>
              <a:t>???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1EB4-E6D6-4738-B610-47066361CE6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61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Зачем???</a:t>
            </a:r>
          </a:p>
          <a:p>
            <a:r>
              <a:rPr lang="ru-RU" dirty="0" smtClean="0"/>
              <a:t>\Тяжесть</a:t>
            </a:r>
            <a:endParaRPr lang="ru-RU" dirty="0" smtClean="0"/>
          </a:p>
          <a:p>
            <a:r>
              <a:rPr lang="ru-RU" dirty="0" smtClean="0"/>
              <a:t>5 баллов - легкая</a:t>
            </a:r>
          </a:p>
          <a:p>
            <a:r>
              <a:rPr lang="ru-RU" dirty="0" smtClean="0"/>
              <a:t>10 баллов</a:t>
            </a:r>
            <a:r>
              <a:rPr lang="ru-RU" baseline="0" dirty="0" smtClean="0"/>
              <a:t> – умеренная депрессия.</a:t>
            </a:r>
          </a:p>
          <a:p>
            <a:r>
              <a:rPr lang="ru-RU" baseline="0" dirty="0" smtClean="0"/>
              <a:t>15 – средняя</a:t>
            </a:r>
          </a:p>
          <a:p>
            <a:r>
              <a:rPr lang="ru-RU" baseline="0" dirty="0" smtClean="0"/>
              <a:t>20 - выраженная</a:t>
            </a:r>
          </a:p>
          <a:p>
            <a:r>
              <a:rPr lang="ru-RU" dirty="0" smtClean="0"/>
              <a:t>Оценка в 10 баллов или выше считается ”желтым флагом” для всех</a:t>
            </a:r>
            <a:r>
              <a:rPr lang="ru-RU" baseline="0" dirty="0" smtClean="0"/>
              <a:t> </a:t>
            </a:r>
            <a:r>
              <a:rPr lang="ru-RU" dirty="0" smtClean="0"/>
              <a:t>двух шкал (т.е. говорит о том, что необходимо обратить внимание на возможное присутствие клинически значимого расстройства)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1EB4-E6D6-4738-B610-47066361CE6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0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</a:t>
            </a:r>
            <a:r>
              <a:rPr lang="ru-RU" baseline="0" dirty="0" smtClean="0"/>
              <a:t> такое??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1EB4-E6D6-4738-B610-47066361CE6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6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56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3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6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8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655" y="1"/>
            <a:ext cx="6539345" cy="768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0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8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blipFill dpi="0" rotWithShape="1">
          <a:blip r:embed="rId2">
            <a:lum/>
          </a:blip>
          <a:srcRect/>
          <a:stretch>
            <a:fillRect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6E1D788D-3812-4212-9B22-D7389498FB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33347" y="201613"/>
            <a:ext cx="3964991" cy="520282"/>
          </a:xfrm>
        </p:spPr>
        <p:txBody>
          <a:bodyPr wrap="square" lIns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aseline="0">
                <a:noFill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b="1" u="sng" dirty="0">
                <a:solidFill>
                  <a:srgbClr val="01649D"/>
                </a:solidFill>
              </a:rPr>
              <a:t>Название презентации</a:t>
            </a:r>
          </a:p>
          <a:p>
            <a:pPr lvl="0"/>
            <a:endParaRPr lang="ru-RU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6E2DDF90-5138-4CD8-8811-D96AB5DE51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6779" y="1403167"/>
            <a:ext cx="11359415" cy="52532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638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EA89BE-EC80-41C1-ABA2-2E12C505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C028CA5-8AE3-495E-88E3-F6F1BC3D9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0AB6CC1-519E-41DD-8156-470A074D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D69BE94-BFD1-4920-BC34-BECB17DA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60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4740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4DD9-9FE2-4920-BB05-614A5C54D70A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5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4896A7-79FF-4542-81E2-82DF15E89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2514" y="595086"/>
            <a:ext cx="9013372" cy="314821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Результаты количественного исследования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здоровья, благополучия и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языковой социализации молодежи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коренных малочисленных народов Севера, Сибири и Дальнего Востока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РФ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 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</a:b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(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ГЗ Министерства просвещения РФ, № 075-03-2020-123/6 от 16.11.2020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г.</a:t>
            </a:r>
            <a:b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</a:b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ГЗ Министерства просвещения РФ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, "Проведение исследований содержания и методик преподавания родных языков, содержания и методик проведения олимпиад и иных конкурсных мероприятий по родным языкам коренных малочисленных народов Севера, Сибири и Дальнего Востока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РФ«, 2021 г.)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3474220" y="4251296"/>
            <a:ext cx="7904979" cy="1830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 smtClean="0">
              <a:solidFill>
                <a:srgbClr val="002060"/>
              </a:solidFill>
              <a:latin typeface="Lazurski" pitchFamily="34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b="1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Антонова Наталья Александровна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канд. психол.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наук, 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ст.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научный сотрудник Института психологии РГПУ им. А. И. 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Герцена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600" b="1" dirty="0" err="1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Ерицян</a:t>
            </a: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 Ксения Юрьевна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,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канд. психол. наук, 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научный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сотрудник Института психологии РГПУ им. А. И. Герцена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9600" dirty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571" y="5776686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30.10.2021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  <a:ea typeface="+mj-ea"/>
                <a:cs typeface="+mj-cs"/>
              </a:rPr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Языковая социализация молодежи КМН Камчатского края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Использование одного из языков КМН при общении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?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(%)</a:t>
            </a: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4782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10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Языковая социализация КМН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«Какой 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язык (языки) Вы преимущественно используете при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общении?» (%)</a:t>
            </a: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4940719"/>
              </p:ext>
            </p:extLst>
          </p:nvPr>
        </p:nvGraphicFramePr>
        <p:xfrm>
          <a:off x="838200" y="1432560"/>
          <a:ext cx="5181600" cy="504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5253098"/>
              </p:ext>
            </p:extLst>
          </p:nvPr>
        </p:nvGraphicFramePr>
        <p:xfrm>
          <a:off x="6172200" y="1432560"/>
          <a:ext cx="5181600" cy="515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13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Языковая социализация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«Какой 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язык (языки) Вы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считаете РОДНЫМ?» (%) </a:t>
            </a:r>
            <a:r>
              <a:rPr lang="ru-RU" sz="24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l-GR" sz="24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χ2</a:t>
            </a:r>
            <a:r>
              <a:rPr lang="ru-RU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=52.669; </a:t>
            </a:r>
            <a:r>
              <a:rPr lang="en-US" sz="24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p ≤</a:t>
            </a:r>
            <a:r>
              <a:rPr lang="ru-RU" sz="24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0.001)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848483"/>
              </p:ext>
            </p:extLst>
          </p:nvPr>
        </p:nvGraphicFramePr>
        <p:xfrm>
          <a:off x="838200" y="1569720"/>
          <a:ext cx="10515600" cy="460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0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6240" y="137160"/>
            <a:ext cx="10957560" cy="94488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Языковая социализация.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Самооценка уровня владения языком народов КМНСС и ДВ РФ, %, (        = </a:t>
            </a:r>
            <a:r>
              <a:rPr lang="en-US" sz="2400" i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p </a:t>
            </a:r>
            <a:r>
              <a:rPr lang="en-US" sz="240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≤</a:t>
            </a:r>
            <a:r>
              <a:rPr lang="ru-RU" sz="240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0.01)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891737"/>
              </p:ext>
            </p:extLst>
          </p:nvPr>
        </p:nvGraphicFramePr>
        <p:xfrm>
          <a:off x="955497" y="1289958"/>
          <a:ext cx="10398303" cy="5385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ятно 1 3"/>
          <p:cNvSpPr/>
          <p:nvPr/>
        </p:nvSpPr>
        <p:spPr>
          <a:xfrm>
            <a:off x="8732520" y="464820"/>
            <a:ext cx="335280" cy="28956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930640"/>
              </p:ext>
            </p:extLst>
          </p:nvPr>
        </p:nvGraphicFramePr>
        <p:xfrm>
          <a:off x="102743" y="1202076"/>
          <a:ext cx="863028" cy="5455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68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8730343" cy="7125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Языковая социализация</a:t>
            </a:r>
            <a:r>
              <a:rPr lang="ru-RU" sz="24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=0.001)</a:t>
            </a:r>
            <a:endParaRPr lang="ru-RU" sz="2400" b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358928"/>
              </p:ext>
            </p:extLst>
          </p:nvPr>
        </p:nvGraphicFramePr>
        <p:xfrm>
          <a:off x="838200" y="1240972"/>
          <a:ext cx="6264729" cy="542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225514"/>
              </p:ext>
            </p:extLst>
          </p:nvPr>
        </p:nvGraphicFramePr>
        <p:xfrm>
          <a:off x="7442563" y="1077686"/>
          <a:ext cx="4251960" cy="516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08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4087" y="169916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Интерес к изучению родного языка и культуры, </a:t>
            </a:r>
            <a:r>
              <a:rPr lang="en-US" sz="2400" b="1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p ≤</a:t>
            </a:r>
            <a:r>
              <a:rPr lang="ru-RU" sz="2400" b="1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0.01</a:t>
            </a:r>
            <a:endParaRPr lang="ru-RU" sz="2400" b="1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5614586"/>
              </p:ext>
            </p:extLst>
          </p:nvPr>
        </p:nvGraphicFramePr>
        <p:xfrm>
          <a:off x="838200" y="1280160"/>
          <a:ext cx="5181600" cy="4896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8102528"/>
              </p:ext>
            </p:extLst>
          </p:nvPr>
        </p:nvGraphicFramePr>
        <p:xfrm>
          <a:off x="6172200" y="1280159"/>
          <a:ext cx="5181600" cy="494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56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Культурная социализация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«Насколько уверенно вы ориентируетесь в истории своего народа/этноса?»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(%) </a:t>
            </a:r>
            <a:r>
              <a:rPr lang="ru-RU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p ≤</a:t>
            </a:r>
            <a:r>
              <a:rPr lang="ru-RU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н/</a:t>
            </a:r>
            <a:r>
              <a:rPr lang="ru-RU" sz="2400" dirty="0" err="1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зн</a:t>
            </a:r>
            <a:r>
              <a:rPr lang="ru-RU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.)</a:t>
            </a: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374827"/>
              </p:ext>
            </p:extLst>
          </p:nvPr>
        </p:nvGraphicFramePr>
        <p:xfrm>
          <a:off x="838200" y="1844040"/>
          <a:ext cx="10515600" cy="433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1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62183" y="1674689"/>
            <a:ext cx="7570186" cy="166441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КМН в Камчатском крае: здоровье, благополучие и качество жизни 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881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9788" y="220134"/>
            <a:ext cx="10515600" cy="62653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Самооценка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здоровья,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%</a:t>
            </a:r>
            <a:endParaRPr lang="ru-RU" sz="2400" b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846668"/>
            <a:ext cx="5157787" cy="999065"/>
          </a:xfrm>
        </p:spPr>
        <p:txBody>
          <a:bodyPr>
            <a:normAutofit lnSpcReduction="10000"/>
          </a:bodyPr>
          <a:lstStyle/>
          <a:p>
            <a:r>
              <a:rPr lang="ru-RU" b="0" i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«Считаете </a:t>
            </a:r>
            <a:r>
              <a:rPr lang="ru-RU" b="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ли Вы, что ваше </a:t>
            </a:r>
            <a:r>
              <a:rPr lang="ru-RU" b="0" i="1" u="sng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здоровье в целом</a:t>
            </a:r>
            <a:r>
              <a:rPr lang="ru-RU" b="0" i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…?» </a:t>
            </a:r>
            <a:r>
              <a:rPr lang="el-GR" b="0" i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l-GR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χ2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=11.369; </a:t>
            </a:r>
            <a:r>
              <a:rPr lang="en-US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p </a:t>
            </a:r>
            <a:r>
              <a:rPr lang="en-US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≤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0.01)</a:t>
            </a:r>
            <a:endParaRPr lang="ru-RU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2156916"/>
              </p:ext>
            </p:extLst>
          </p:nvPr>
        </p:nvGraphicFramePr>
        <p:xfrm>
          <a:off x="839788" y="1896534"/>
          <a:ext cx="5157787" cy="451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59512" y="630911"/>
            <a:ext cx="5183188" cy="999065"/>
          </a:xfrm>
        </p:spPr>
        <p:txBody>
          <a:bodyPr>
            <a:normAutofit/>
          </a:bodyPr>
          <a:lstStyle/>
          <a:p>
            <a:r>
              <a:rPr lang="ru-RU" b="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«Вы считаете, что Ваше </a:t>
            </a:r>
            <a:r>
              <a:rPr lang="ru-RU" b="0" i="1" u="sng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психическое здоровье</a:t>
            </a:r>
            <a:r>
              <a:rPr lang="ru-RU" b="0" i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....?»</a:t>
            </a:r>
            <a:r>
              <a:rPr lang="el-GR" b="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l-GR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p ≤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н/</a:t>
            </a:r>
            <a:r>
              <a:rPr lang="ru-RU" dirty="0" err="1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зн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en-US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endParaRPr lang="ru-RU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1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96805096"/>
              </p:ext>
            </p:extLst>
          </p:nvPr>
        </p:nvGraphicFramePr>
        <p:xfrm>
          <a:off x="6172200" y="1927832"/>
          <a:ext cx="5183188" cy="4488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820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2773" y="1"/>
            <a:ext cx="8050027" cy="669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Здоровье молодежи КМН Камчатского края</a:t>
            </a:r>
            <a:endParaRPr lang="ru-RU" sz="2400" b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2774" y="669074"/>
            <a:ext cx="4002959" cy="153528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C00000"/>
                </a:solidFill>
                <a:ea typeface="Roboto" panose="02000000000000000000" pitchFamily="2" charset="0"/>
                <a:cs typeface="Roboto" panose="02000000000000000000" pitchFamily="2" charset="0"/>
              </a:rPr>
              <a:t>Депрессия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M</a:t>
            </a:r>
            <a:endParaRPr lang="ru-RU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sz="2000" b="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(шкала </a:t>
            </a:r>
            <a:r>
              <a:rPr lang="en-US" sz="2000" b="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Patient Health Questionnaire - PHQ-9</a:t>
            </a:r>
            <a:r>
              <a:rPr lang="ru-RU" sz="2000" b="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; </a:t>
            </a:r>
            <a:r>
              <a:rPr lang="en-US" sz="2000" b="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max=27</a:t>
            </a:r>
            <a:r>
              <a:rPr lang="ru-RU" sz="2000" b="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endParaRPr lang="ru-RU" sz="2000" b="0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3178434"/>
              </p:ext>
            </p:extLst>
          </p:nvPr>
        </p:nvGraphicFramePr>
        <p:xfrm>
          <a:off x="382773" y="1871135"/>
          <a:ext cx="3376428" cy="388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385734" y="669074"/>
            <a:ext cx="3098800" cy="13883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a typeface="Roboto" panose="02000000000000000000" pitchFamily="2" charset="0"/>
                <a:cs typeface="Roboto" panose="02000000000000000000" pitchFamily="2" charset="0"/>
              </a:rPr>
              <a:t>Тревога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, М</a:t>
            </a:r>
          </a:p>
          <a:p>
            <a:pPr>
              <a:lnSpc>
                <a:spcPct val="110000"/>
              </a:lnSpc>
            </a:pPr>
            <a:r>
              <a:rPr lang="ru-RU" sz="2200" b="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(шкала </a:t>
            </a:r>
            <a:r>
              <a:rPr lang="en-US" sz="2200" b="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GAD-7</a:t>
            </a:r>
            <a:r>
              <a:rPr lang="ru-RU" sz="2200" b="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; </a:t>
            </a:r>
            <a:r>
              <a:rPr lang="en-US" sz="2200" b="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max=2</a:t>
            </a:r>
            <a:r>
              <a:rPr lang="ru-RU" sz="2200" b="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1)</a:t>
            </a:r>
            <a:endParaRPr lang="ru-RU" sz="2200" b="0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4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64097742"/>
              </p:ext>
            </p:extLst>
          </p:nvPr>
        </p:nvGraphicFramePr>
        <p:xfrm>
          <a:off x="4191001" y="2655306"/>
          <a:ext cx="3488266" cy="310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648799"/>
              </p:ext>
            </p:extLst>
          </p:nvPr>
        </p:nvGraphicFramePr>
        <p:xfrm>
          <a:off x="8187267" y="2655306"/>
          <a:ext cx="3488266" cy="310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823200" y="889576"/>
            <a:ext cx="4216400" cy="125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smtClean="0">
                <a:solidFill>
                  <a:srgbClr val="C00000"/>
                </a:solidFill>
                <a:ea typeface="Roboto" panose="02000000000000000000" pitchFamily="2" charset="0"/>
                <a:cs typeface="Roboto" panose="02000000000000000000" pitchFamily="2" charset="0"/>
              </a:rPr>
              <a:t>Психосоматические жалобы</a:t>
            </a:r>
            <a:r>
              <a:rPr lang="ru-RU" sz="2400" b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ru-RU" sz="2400" b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М</a:t>
            </a:r>
          </a:p>
          <a:p>
            <a:pPr lvl="0">
              <a:lnSpc>
                <a:spcPct val="110000"/>
              </a:lnSpc>
              <a:spcBef>
                <a:spcPts val="1000"/>
              </a:spcBef>
            </a:pPr>
            <a:r>
              <a:rPr lang="ru-RU" sz="22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(шкала </a:t>
            </a:r>
            <a:r>
              <a:rPr lang="en-US" sz="22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HSBC/CINDI</a:t>
            </a:r>
            <a:r>
              <a:rPr lang="ru-RU" sz="22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; </a:t>
            </a:r>
            <a:r>
              <a:rPr lang="en-US" sz="22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max=2</a:t>
            </a:r>
            <a:r>
              <a:rPr lang="ru-RU" sz="22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4;)</a:t>
            </a:r>
            <a:endParaRPr lang="ru-RU" sz="2200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2773" y="6004681"/>
            <a:ext cx="112927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Значимых различий по данным индикаторам между молодежью </a:t>
            </a:r>
            <a:r>
              <a:rPr lang="ru-RU" sz="20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КМН Камчатского края и </a:t>
            </a:r>
            <a:r>
              <a:rPr lang="ru-RU" sz="20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молодежью </a:t>
            </a:r>
            <a:r>
              <a:rPr lang="ru-RU" sz="20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КМН других регионов РФ получено </a:t>
            </a:r>
            <a:r>
              <a:rPr lang="ru-RU" sz="20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не было</a:t>
            </a:r>
          </a:p>
        </p:txBody>
      </p:sp>
    </p:spTree>
    <p:extLst>
      <p:ext uri="{BB962C8B-B14F-4D97-AF65-F5344CB8AC3E}">
        <p14:creationId xmlns:p14="http://schemas.microsoft.com/office/powerpoint/2010/main" val="41630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Основные задачи 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Охарактеризовать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здоровье,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благополучие, 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качество жизни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и языковую социализацию подростков и молодежи коренных малочисленных народов Камчатского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края РФ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u-RU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Сопоставить основные показатели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по выделенным индикаторам молодежи КМН Камчатского края и молодежи КМН других регионов РФ.</a:t>
            </a:r>
            <a:endParaRPr lang="ru-RU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4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862733" cy="71860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Курение сигарет, %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(годовой </a:t>
            </a:r>
            <a:r>
              <a:rPr lang="ru-RU" sz="2400" i="1" dirty="0" err="1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преваленс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- </a:t>
            </a:r>
            <a:r>
              <a:rPr lang="el-GR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χ2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= 17.831, </a:t>
            </a:r>
            <a:r>
              <a:rPr lang="en-US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 ≤ </a:t>
            </a:r>
            <a:r>
              <a:rPr lang="en-US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0.01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; месячный </a:t>
            </a:r>
            <a:r>
              <a:rPr lang="ru-RU" sz="2400" i="1" dirty="0" err="1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преваленс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-</a:t>
            </a:r>
            <a:r>
              <a:rPr lang="el-GR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χ2=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19</a:t>
            </a:r>
            <a:r>
              <a:rPr lang="el-GR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911</a:t>
            </a:r>
            <a:r>
              <a:rPr lang="el-GR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 ≤ </a:t>
            </a:r>
            <a:r>
              <a:rPr lang="en-US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0.01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65048"/>
              </p:ext>
            </p:extLst>
          </p:nvPr>
        </p:nvGraphicFramePr>
        <p:xfrm>
          <a:off x="838200" y="1354138"/>
          <a:ext cx="10515600" cy="519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4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24933" y="365126"/>
            <a:ext cx="11175999" cy="71860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Употребление алкогольных напитков и наркотиков среди молодежи КМНСС и ДВ РФ, %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150246"/>
              </p:ext>
            </p:extLst>
          </p:nvPr>
        </p:nvGraphicFramePr>
        <p:xfrm>
          <a:off x="855132" y="724430"/>
          <a:ext cx="10515600" cy="454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1734" y="5750004"/>
            <a:ext cx="11379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Значимых различий по данным индикаторам между молодежью </a:t>
            </a:r>
            <a:r>
              <a:rPr lang="ru-RU" sz="2200" i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КМН Камчатского края </a:t>
            </a:r>
            <a:endParaRPr lang="ru-RU" sz="2200" i="1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sz="220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и молодежью не </a:t>
            </a:r>
            <a:r>
              <a:rPr lang="ru-RU" sz="2200" i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КМН других регионов </a:t>
            </a:r>
            <a:r>
              <a:rPr lang="ru-RU" sz="220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РФ  получено не </a:t>
            </a:r>
            <a:r>
              <a:rPr lang="ru-RU" sz="2200" i="1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было</a:t>
            </a:r>
            <a:r>
              <a:rPr lang="ru-RU" sz="2200" i="1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46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Стигматизация в связи с этносом, %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«Бывает 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ли, что Вас оскорбляют, обижают в связи с вашей национальной принадлежностью, или что Вы подвергаетесь дискриминации, притеснениям из-за национальности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?»</a:t>
            </a: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8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313503"/>
              </p:ext>
            </p:extLst>
          </p:nvPr>
        </p:nvGraphicFramePr>
        <p:xfrm>
          <a:off x="838200" y="2331719"/>
          <a:ext cx="10515600" cy="3845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895600" y="1798478"/>
            <a:ext cx="5157788" cy="4254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Специфика территориальная </a:t>
            </a:r>
            <a:r>
              <a:rPr lang="ru-RU" b="1" dirty="0" smtClean="0"/>
              <a:t>(н/</a:t>
            </a:r>
            <a:r>
              <a:rPr lang="ru-RU" b="1" dirty="0" err="1" smtClean="0"/>
              <a:t>зн</a:t>
            </a:r>
            <a:r>
              <a:rPr lang="ru-RU" b="1" dirty="0" smtClean="0"/>
              <a:t>.)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829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179614"/>
            <a:ext cx="10515600" cy="111094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Удовлетворенность разными сторонами жизни, % (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, где 1 – абсолютно не удовлетворен, 5 – полностью удовлетворен)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(зеленым цветом выделены показатели, по которым получены значимые различия молодежи КМН Камчатского края РФ по сравнению с КМН других регионов РФ: по ним фиксируется большая удовлетворенность КМН Камчатского края)</a:t>
            </a: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046731"/>
              </p:ext>
            </p:extLst>
          </p:nvPr>
        </p:nvGraphicFramePr>
        <p:xfrm>
          <a:off x="282484" y="1497466"/>
          <a:ext cx="11071316" cy="5360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6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Самооценка правовой защищенности.</a:t>
            </a:r>
            <a:b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«Считаете 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ли Вы, что в вашем округе (национальной республике) соблюдаются законы, защищающие права коренных народов на защиту исконной среды обитания, традиционных образа жизни, хозяйственной деятельности и промыслов?»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(%) </a:t>
            </a:r>
            <a:r>
              <a:rPr lang="ru-RU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l-GR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χ2</a:t>
            </a:r>
            <a:r>
              <a:rPr lang="ru-RU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=23.226; </a:t>
            </a:r>
            <a:r>
              <a:rPr lang="en-US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p ≤</a:t>
            </a:r>
            <a:r>
              <a:rPr lang="ru-RU" sz="24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0.001)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143885"/>
              </p:ext>
            </p:extLst>
          </p:nvPr>
        </p:nvGraphicFramePr>
        <p:xfrm>
          <a:off x="838200" y="2042160"/>
          <a:ext cx="10515600" cy="413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9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Установки на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миграцию/эмиграцию, %</a:t>
            </a:r>
            <a:r>
              <a:rPr lang="ru-RU" sz="24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«В 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будущем вы бы скорее хотели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проживать…»  </a:t>
            </a:r>
            <a:r>
              <a:rPr lang="el-GR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(χ2=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13</a:t>
            </a:r>
            <a:r>
              <a:rPr lang="el-GR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196</a:t>
            </a:r>
            <a:r>
              <a:rPr lang="el-GR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; </a:t>
            </a:r>
            <a:r>
              <a:rPr lang="en-US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 ≤</a:t>
            </a:r>
            <a:r>
              <a:rPr lang="en-US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0.01)</a:t>
            </a: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4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3241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7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Основные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выводы </a:t>
            </a:r>
            <a:r>
              <a:rPr lang="ru-RU" sz="28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5333"/>
            <a:ext cx="10515600" cy="4991630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Выявлены более низкие показатели знания и использования национального языка в общении у молодежи Камчатского края по </a:t>
            </a:r>
            <a:r>
              <a:rPr lang="ru-RU" sz="18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сравнению КМН других регионов 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РФ, а также более низкая субъективная важность его изучения и возможность применения в будущем.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Каждый пятый представитель молодежи КМН испытывает стигматизацию </a:t>
            </a:r>
            <a:r>
              <a:rPr lang="ru-RU" sz="18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и 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дискриминацию </a:t>
            </a:r>
            <a:r>
              <a:rPr lang="ru-RU" sz="18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в связи с 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этносом. Данная картина не является специфичной для Камчатского края, и характерна в целом для молодежи КМН на изученных территориях РФ.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Подростки и молодежь 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КМН Камчатского 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края 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более других удовлетворены различными сторонами 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жизни</a:t>
            </a:r>
            <a:r>
              <a:rPr lang="ru-RU" sz="1800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: сохранением традиций своего 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народа, качеством получаемого образования, карьерными перспективами, реализацией жизненных планов и пр.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Здоровье подростков и молодежи КМН Камчатского края РФ можно охарактеризовать скорее как удовлетворительное. Оно значимо не отличается от показателей здоровья представителей КМН других регионов РФ.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Выявлены различия в курении сигарет: молодежь КМН Камчатского края курит статистически значимо чаще по сравнению с молодежью КМН других регионов РФ. По уровню употребления алкоголя и наркотиков статистически значимых различий не выявлено</a:t>
            </a: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Обнаружен сравнительно высокий уровень установок КМН Камчатского края на внутреннюю миграцию между регионами РФ, но не за пределы России.</a:t>
            </a:r>
            <a:endParaRPr lang="ru-RU" sz="1800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723499" y="1600459"/>
            <a:ext cx="11605411" cy="5130125"/>
          </a:xfrm>
        </p:spPr>
        <p:txBody>
          <a:bodyPr numCol="1">
            <a:no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Министерство </a:t>
            </a:r>
            <a:r>
              <a:rPr lang="ru-RU" altLang="ru-RU" sz="18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Просвещения 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РФ </a:t>
            </a:r>
            <a:r>
              <a:rPr lang="ru-RU" altLang="ru-RU" sz="18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((ГЗ Министерства просвещения РФ, № 075-03-2020-123/6 от 16.11.2020 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г. ГЗ </a:t>
            </a:r>
            <a:r>
              <a:rPr lang="ru-RU" altLang="ru-RU" sz="18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Министерства просвещения РФ, "Проведение исследований содержания и методик преподавания родных языков, содержания и методик проведения олимпиад и иных конкурсных мероприятий по родным языкам коренных малочисленных народов Севера, Сибири и Дальнего Востока РФ«, 2021 г.))</a:t>
            </a:r>
            <a:endParaRPr lang="ru-RU" altLang="ru-RU" sz="1800" dirty="0" smtClean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b="1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Руководитель проекта 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 академик РАО, профессор, доктор психологических наук Л.А. Цветкова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Руководство и исследовательская группа РГПУ им. А. И. Герцена (Санкт-Петербург)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b="1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Региональные координаторы исследования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Торкаченко</a:t>
            </a:r>
            <a:r>
              <a:rPr lang="ru-RU" altLang="ru-RU" sz="18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Ю.В. (Камчатский край)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Семенова </a:t>
            </a:r>
            <a:r>
              <a:rPr lang="ru-RU" altLang="ru-RU" sz="18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С.С. (Республика Саха (Якутия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err="1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Винокурова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В.А. (Республика Саха (Якутия))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Широких П.А. (Красноярский край)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err="1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Вейсалова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Н.Г. (Иркутская область)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err="1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Бакула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В.Б. (Мурманская область)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err="1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Коробейникова</a:t>
            </a: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И.А. (Томская область)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Бродский И.В. (Ленинградская область)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Назмутдинова</a:t>
            </a:r>
            <a:r>
              <a:rPr lang="ru-RU" altLang="ru-RU" sz="18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Т.С., </a:t>
            </a:r>
            <a:r>
              <a:rPr lang="ru-RU" altLang="ru-RU" sz="1800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Баишева</a:t>
            </a:r>
            <a:r>
              <a:rPr lang="ru-RU" altLang="ru-RU" sz="18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В.Н. (С</a:t>
            </a:r>
            <a:r>
              <a:rPr lang="ru-RU" altLang="ru-RU" sz="2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анкт-Петербург)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u-RU" altLang="ru-RU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Текст 1">
            <a:extLst>
              <a:ext uri="{FF2B5EF4-FFF2-40B4-BE49-F238E27FC236}">
                <a16:creationId xmlns:a16="http://schemas.microsoft.com/office/drawing/2014/main" xmlns="" id="{86714D50-4EE8-4BCE-A3C3-9B12B69940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Реализация проекта </a:t>
            </a:r>
          </a:p>
        </p:txBody>
      </p:sp>
      <p:sp>
        <p:nvSpPr>
          <p:cNvPr id="7" name="Текст 1">
            <a:extLst>
              <a:ext uri="{FF2B5EF4-FFF2-40B4-BE49-F238E27FC236}">
                <a16:creationId xmlns:a16="http://schemas.microsoft.com/office/drawing/2014/main" xmlns="" id="{86714D50-4EE8-4BCE-A3C3-9B12B69940BF}"/>
              </a:ext>
            </a:extLst>
          </p:cNvPr>
          <p:cNvSpPr txBox="1">
            <a:spLocks/>
          </p:cNvSpPr>
          <p:nvPr/>
        </p:nvSpPr>
        <p:spPr>
          <a:xfrm>
            <a:off x="11087686" y="6143759"/>
            <a:ext cx="955234" cy="354025"/>
          </a:xfrm>
          <a:prstGeom prst="rect">
            <a:avLst/>
          </a:prstGeom>
        </p:spPr>
        <p:txBody>
          <a:bodyPr vert="horz" wrap="square" lIns="10800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 baseline="0">
                <a:noFill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 6/7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723499" y="1132276"/>
            <a:ext cx="10601070" cy="468183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Благодарности</a:t>
            </a:r>
            <a:endParaRPr lang="ru-RU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48538" y="2610865"/>
            <a:ext cx="11359415" cy="2056025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b="1" dirty="0" smtClean="0">
              <a:solidFill>
                <a:srgbClr val="002060"/>
              </a:solidFill>
              <a:latin typeface="Lazurski" pitchFamily="34" charset="0"/>
              <a:ea typeface="Cambria" panose="020405030504060302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Lazursky" pitchFamily="34" charset="0"/>
                <a:ea typeface="Cambria" panose="02040503050406030204" pitchFamily="18" charset="0"/>
              </a:rPr>
              <a:t>Спасибо за внимание!</a:t>
            </a:r>
          </a:p>
          <a:p>
            <a:pPr algn="ctr"/>
            <a:endParaRPr lang="ru-RU" sz="4400" b="1" dirty="0">
              <a:solidFill>
                <a:srgbClr val="002060"/>
              </a:solidFill>
              <a:latin typeface="Lazursky" pitchFamily="34" charset="0"/>
              <a:ea typeface="Cambria" panose="020405030504060302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Lazursky" pitchFamily="34" charset="0"/>
                <a:ea typeface="Cambria" panose="02040503050406030204" pitchFamily="18" charset="0"/>
              </a:rPr>
              <a:t>antonova.natalia11@gmail.com</a:t>
            </a:r>
            <a:endParaRPr lang="ru-RU" sz="2400" dirty="0">
              <a:solidFill>
                <a:srgbClr val="002060"/>
              </a:solidFill>
              <a:latin typeface="Lazursky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20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Характеристики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выборки исследования</a:t>
            </a:r>
            <a:endParaRPr lang="ru-RU" sz="2800" b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Тип: количественное кросс-секционное онлайн-исследования.</a:t>
            </a:r>
          </a:p>
          <a:p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Сбор данных: ноябрь – декабрь 2020 года.</a:t>
            </a:r>
          </a:p>
          <a:p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Территория 8-ми субъектов РФ: Камчатский край, Санкт-Петербург, Ленинградская обл., Республика Саха (Якутия),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Красноярский 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край, Иркутская обл., Мурманская обл., Томская обл. </a:t>
            </a:r>
          </a:p>
          <a:p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Общая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выборка:  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= 1343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подростка 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и молодежи, из них</a:t>
            </a:r>
          </a:p>
          <a:p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подростки 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и молодежь КМНСС и ДВ </a:t>
            </a:r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РФ = 671 </a:t>
            </a:r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(юноши -33%, девушки – 67%) </a:t>
            </a:r>
            <a:endParaRPr lang="ru-RU" dirty="0" smtClean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dirty="0" smtClean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КМН Камчатского края = 103</a:t>
            </a:r>
            <a:endParaRPr lang="ru-RU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Средний возраст – 22.1 год</a:t>
            </a:r>
            <a:r>
              <a:rPr lang="en-US" dirty="0">
                <a:solidFill>
                  <a:srgbClr val="002060"/>
                </a:solidFill>
                <a:ea typeface="Roboto" panose="02000000000000000000" pitchFamily="2" charset="0"/>
                <a:cs typeface="Roboto" panose="02000000000000000000" pitchFamily="2" charset="0"/>
              </a:rPr>
              <a:t> (min=14, max=35; SD=6.26)</a:t>
            </a:r>
            <a:endParaRPr lang="ru-RU" dirty="0">
              <a:solidFill>
                <a:srgbClr val="00206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5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62183" y="1674689"/>
            <a:ext cx="7570186" cy="166441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Характеристики выборки КМН в Камчатском крае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54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39775" y="318068"/>
            <a:ext cx="10515600" cy="72888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Молодежь КМН Камчатского края</a:t>
            </a:r>
            <a:endParaRPr lang="ru-RU" sz="2800" b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39788" y="1046957"/>
            <a:ext cx="5157787" cy="634207"/>
          </a:xfrm>
        </p:spPr>
        <p:txBody>
          <a:bodyPr/>
          <a:lstStyle/>
          <a:p>
            <a:pPr algn="ctr"/>
            <a:r>
              <a:rPr lang="ru-RU" dirty="0" smtClean="0"/>
              <a:t>Место рождения, %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4577348"/>
              </p:ext>
            </p:extLst>
          </p:nvPr>
        </p:nvGraphicFramePr>
        <p:xfrm>
          <a:off x="839788" y="1681164"/>
          <a:ext cx="5157787" cy="450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046958"/>
            <a:ext cx="5183188" cy="634206"/>
          </a:xfrm>
        </p:spPr>
        <p:txBody>
          <a:bodyPr/>
          <a:lstStyle/>
          <a:p>
            <a:pPr algn="ctr"/>
            <a:r>
              <a:rPr lang="ru-RU" dirty="0" smtClean="0"/>
              <a:t>Место проживания, %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00425862"/>
              </p:ext>
            </p:extLst>
          </p:nvPr>
        </p:nvGraphicFramePr>
        <p:xfrm>
          <a:off x="6172200" y="1681164"/>
          <a:ext cx="5183188" cy="450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331329"/>
              </p:ext>
            </p:extLst>
          </p:nvPr>
        </p:nvGraphicFramePr>
        <p:xfrm>
          <a:off x="739775" y="1775846"/>
          <a:ext cx="5183188" cy="450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820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39775" y="318068"/>
            <a:ext cx="10515600" cy="7288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Характеристики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выборки представителей КМН Камчатского края РФ</a:t>
            </a:r>
            <a:endParaRPr lang="ru-RU" sz="2800" b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39788" y="1046957"/>
            <a:ext cx="5157787" cy="634207"/>
          </a:xfrm>
        </p:spPr>
        <p:txBody>
          <a:bodyPr/>
          <a:lstStyle/>
          <a:p>
            <a:pPr algn="ctr"/>
            <a:r>
              <a:rPr lang="ru-RU" dirty="0" smtClean="0"/>
              <a:t>Тип учебного заведения, %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9186775"/>
              </p:ext>
            </p:extLst>
          </p:nvPr>
        </p:nvGraphicFramePr>
        <p:xfrm>
          <a:off x="839788" y="1681164"/>
          <a:ext cx="6424041" cy="450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046958"/>
            <a:ext cx="5183188" cy="634206"/>
          </a:xfrm>
        </p:spPr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31376529"/>
              </p:ext>
            </p:extLst>
          </p:nvPr>
        </p:nvGraphicFramePr>
        <p:xfrm>
          <a:off x="5555750" y="1681164"/>
          <a:ext cx="5183188" cy="450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06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49000" cy="58261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Описание выборки: этническая принадлежность КМН Камчатского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края (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N=103)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чел.</a:t>
            </a:r>
            <a:endParaRPr lang="ru-RU" sz="2800" b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445783"/>
              </p:ext>
            </p:extLst>
          </p:nvPr>
        </p:nvGraphicFramePr>
        <p:xfrm>
          <a:off x="212271" y="947738"/>
          <a:ext cx="6843849" cy="551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68540" y="4373880"/>
            <a:ext cx="3672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Смешанная национальность:</a:t>
            </a:r>
          </a:p>
          <a:p>
            <a:r>
              <a:rPr lang="ru-RU" sz="2000" dirty="0" smtClean="0"/>
              <a:t>Коряки/Русские</a:t>
            </a:r>
          </a:p>
          <a:p>
            <a:r>
              <a:rPr lang="ru-RU" sz="2000" dirty="0" smtClean="0"/>
              <a:t>Коряки/Чукчи/Татары</a:t>
            </a:r>
          </a:p>
          <a:p>
            <a:r>
              <a:rPr lang="ru-RU" sz="2000" dirty="0" smtClean="0"/>
              <a:t>Коряки/Украинцы</a:t>
            </a:r>
          </a:p>
          <a:p>
            <a:r>
              <a:rPr lang="ru-RU" sz="2000" dirty="0" smtClean="0"/>
              <a:t>Эвены/Чукчи</a:t>
            </a:r>
          </a:p>
          <a:p>
            <a:r>
              <a:rPr lang="ru-RU" sz="2000" dirty="0" smtClean="0"/>
              <a:t>Ительмены/Украинцы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9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2642" y="152854"/>
            <a:ext cx="11195957" cy="113710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Материальный доход, </a:t>
            </a:r>
            <a:r>
              <a:rPr lang="ru-RU" sz="24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%</a:t>
            </a:r>
            <a:br>
              <a:rPr lang="ru-RU" sz="2400" b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«Какие возможности дает ваш личный (или семейный) доход для удовлетворения ваших потребностей  (потребностей вашей семьи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)?», </a:t>
            </a:r>
            <a:r>
              <a:rPr lang="en-US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 </a:t>
            </a:r>
            <a:r>
              <a:rPr lang="en-US" sz="2400" i="1" dirty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≤ 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н/</a:t>
            </a:r>
            <a:r>
              <a:rPr lang="ru-RU" sz="2400" i="1" dirty="0" err="1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зн</a:t>
            </a:r>
            <a:r>
              <a:rPr lang="ru-RU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en-US" sz="2400" i="1" dirty="0" smtClean="0">
                <a:solidFill>
                  <a:srgbClr val="002060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endParaRPr lang="ru-RU" sz="2400" i="1" dirty="0">
              <a:solidFill>
                <a:srgbClr val="002060"/>
              </a:solidFill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721053"/>
              </p:ext>
            </p:extLst>
          </p:nvPr>
        </p:nvGraphicFramePr>
        <p:xfrm>
          <a:off x="359596" y="1289958"/>
          <a:ext cx="11928296" cy="5339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434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62183" y="1674689"/>
            <a:ext cx="7570186" cy="166441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КМН в Камчатском крае: языковая социализация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048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69E4B3F-DD90-4A30-85C3-4BAB86A5DCC5}" vid="{42240ABB-BF4E-4A2C-BB4E-63E1D1EB487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13946</TotalTime>
  <Words>1019</Words>
  <Application>Microsoft Office PowerPoint</Application>
  <PresentationFormat>Широкоэкранный</PresentationFormat>
  <Paragraphs>119</Paragraphs>
  <Slides>28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Cambria</vt:lpstr>
      <vt:lpstr>Lazurski</vt:lpstr>
      <vt:lpstr>Lazursky</vt:lpstr>
      <vt:lpstr>Roboto</vt:lpstr>
      <vt:lpstr>Тема Office</vt:lpstr>
      <vt:lpstr>Результаты количественного исследования здоровья, благополучия и языковой социализации молодежи коренных малочисленных народов Севера, Сибири и Дальнего Востока РФ   (ГЗ Министерства просвещения РФ, № 075-03-2020-123/6 от 16.11.2020 г. ГЗ Министерства просвещения РФ, "Проведение исследований содержания и методик преподавания родных языков, содержания и методик проведения олимпиад и иных конкурсных мероприятий по родным языкам коренных малочисленных народов Севера, Сибири и Дальнего Востока РФ«, 2021 г.)</vt:lpstr>
      <vt:lpstr>Основные задачи исследования:</vt:lpstr>
      <vt:lpstr>Характеристики выборки исследования</vt:lpstr>
      <vt:lpstr>Характеристики выборки КМН в Камчатском крае</vt:lpstr>
      <vt:lpstr>Молодежь КМН Камчатского края</vt:lpstr>
      <vt:lpstr>Характеристики выборки представителей КМН Камчатского края РФ</vt:lpstr>
      <vt:lpstr>Описание выборки: этническая принадлежность КМН Камчатского края (N=103), чел.</vt:lpstr>
      <vt:lpstr>Материальный доход, % «Какие возможности дает ваш личный (или семейный) доход для удовлетворения ваших потребностей  (потребностей вашей семьи)?», p ≤ н/зн.)</vt:lpstr>
      <vt:lpstr>КМН в Камчатском крае: языковая социализация</vt:lpstr>
      <vt:lpstr>Языковая социализация молодежи КМН Камчатского края Использование одного из языков КМН при общении? (%)</vt:lpstr>
      <vt:lpstr>Языковая социализация КМН «Какой язык (языки) Вы преимущественно используете при общении?» (%)</vt:lpstr>
      <vt:lpstr>Языковая социализация «Какой язык (языки) Вы считаете РОДНЫМ?» (%) (χ2=52.669; p ≤0.001), </vt:lpstr>
      <vt:lpstr>Языковая социализация. Самооценка уровня владения языком народов КМНСС и ДВ РФ, %, (        = p ≤0.01)  </vt:lpstr>
      <vt:lpstr>Языковая социализация, (p=0.001)</vt:lpstr>
      <vt:lpstr>Интерес к изучению родного языка и культуры, p ≤0.01</vt:lpstr>
      <vt:lpstr>Культурная социализация «Насколько уверенно вы ориентируетесь в истории своего народа/этноса?» (%) (p ≤н/зн.)</vt:lpstr>
      <vt:lpstr>КМН в Камчатском крае: здоровье, благополучие и качество жизни </vt:lpstr>
      <vt:lpstr>Самооценка здоровья, %</vt:lpstr>
      <vt:lpstr>Здоровье молодежи КМН Камчатского края</vt:lpstr>
      <vt:lpstr>Курение сигарет, % (годовой преваленс - χ2= 17.831, p ≤ 0.01; месячный преваленс -χ2= 19.911, p ≤ 0.01)</vt:lpstr>
      <vt:lpstr>Употребление алкогольных напитков и наркотиков среди молодежи КМНСС и ДВ РФ, % </vt:lpstr>
      <vt:lpstr>Стигматизация в связи с этносом, % «Бывает ли, что Вас оскорбляют, обижают в связи с вашей национальной принадлежностью, или что Вы подвергаетесь дискриминации, притеснениям из-за национальности?»</vt:lpstr>
      <vt:lpstr>Удовлетворенность разными сторонами жизни, % (M, где 1 – абсолютно не удовлетворен, 5 – полностью удовлетворен) (зеленым цветом выделены показатели, по которым получены значимые различия молодежи КМН Камчатского края РФ по сравнению с КМН других регионов РФ: по ним фиксируется большая удовлетворенность КМН Камчатского края)</vt:lpstr>
      <vt:lpstr>Самооценка правовой защищенности. «Считаете ли Вы, что в вашем округе (национальной республике) соблюдаются законы, защищающие права коренных народов на защиту исконной среды обитания, традиционных образа жизни, хозяйственной деятельности и промыслов?» (%) (χ2=23.226; p ≤0.001), </vt:lpstr>
      <vt:lpstr>Установки на миграцию/эмиграцию, % «В будущем вы бы скорее хотели проживать…»  (χ2=13.196; p ≤0.01) </vt:lpstr>
      <vt:lpstr>Основные выводы исследования: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Ульяна Палилова</dc:creator>
  <cp:lastModifiedBy>User</cp:lastModifiedBy>
  <cp:revision>224</cp:revision>
  <cp:lastPrinted>2020-09-02T18:46:27Z</cp:lastPrinted>
  <dcterms:created xsi:type="dcterms:W3CDTF">2020-08-24T17:50:44Z</dcterms:created>
  <dcterms:modified xsi:type="dcterms:W3CDTF">2021-09-29T23:53:44Z</dcterms:modified>
</cp:coreProperties>
</file>