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sldIdLst>
    <p:sldId id="263" r:id="rId3"/>
    <p:sldId id="335" r:id="rId4"/>
    <p:sldId id="310" r:id="rId5"/>
    <p:sldId id="314" r:id="rId6"/>
    <p:sldId id="330" r:id="rId7"/>
    <p:sldId id="336" r:id="rId8"/>
    <p:sldId id="337" r:id="rId9"/>
    <p:sldId id="338" r:id="rId10"/>
    <p:sldId id="33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Анна Журавлёва" initials="АЖ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CECEC"/>
    <a:srgbClr val="FAE8DA"/>
    <a:srgbClr val="7F7189"/>
    <a:srgbClr val="F7F7F7"/>
    <a:srgbClr val="FFFFFF"/>
    <a:srgbClr val="EEEEEE"/>
    <a:srgbClr val="FBEE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03" autoAdjust="0"/>
    <p:restoredTop sz="54640" autoAdjust="0"/>
  </p:normalViewPr>
  <p:slideViewPr>
    <p:cSldViewPr snapToGrid="0">
      <p:cViewPr varScale="1">
        <p:scale>
          <a:sx n="82" d="100"/>
          <a:sy n="82" d="100"/>
        </p:scale>
        <p:origin x="102" y="6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589E76-7430-4F9C-8B74-C6CCC822A95E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1C046-C4F3-40BB-9B12-A0EC6337C2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363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1C046-C4F3-40BB-9B12-A0EC6337C2C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691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1C046-C4F3-40BB-9B12-A0EC6337C2C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126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1C046-C4F3-40BB-9B12-A0EC6337C2C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249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40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Прямоугольник 5"/>
          <p:cNvSpPr/>
          <p:nvPr/>
        </p:nvSpPr>
        <p:spPr>
          <a:xfrm>
            <a:off x="2359026" y="6043615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0F77D9B-74C2-48D6-BCA8-84171B24E120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2D1061-5933-44AC-8935-B3FBEEE6C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4377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F77D9B-74C2-48D6-BCA8-84171B24E120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2D1061-5933-44AC-8935-B3FBEEE6C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60513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1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2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fld id="{20F77D9B-74C2-48D6-BCA8-84171B24E120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402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4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9E2D1061-5933-44AC-8935-B3FBEEE6C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6262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D8D8D8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40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D8D8D8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59026" y="6043615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D8D8D8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1E3E7E3-511C-4099-8DA0-D2401A328CE5}" type="datetimeFigureOut">
              <a:rPr lang="ru-RU"/>
              <a:pPr>
                <a:defRPr/>
              </a:pPr>
              <a:t>20.02.2023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DEF5FA"/>
              </a:solidFill>
            </a:endParaRPr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FA8B037-E2CB-47B4-802B-17CD705DFBA4}" type="slidenum">
              <a:rPr lang="ru-RU">
                <a:solidFill>
                  <a:srgbClr val="DEF5FA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EF5F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7424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3C346-AD22-4920-A993-F99161F9AFBC}" type="datetimeFigureOut">
              <a:rPr lang="ru-RU">
                <a:solidFill>
                  <a:srgbClr val="D8D8D8"/>
                </a:solidFill>
              </a:rPr>
              <a:pPr>
                <a:defRPr/>
              </a:pPr>
              <a:t>20.02.2023</a:t>
            </a:fld>
            <a:endParaRPr lang="ru-RU">
              <a:solidFill>
                <a:srgbClr val="D8D8D8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8D8D8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35E5A-7DE2-4F1F-AB2B-56E69C585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068755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D8D8D8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D8D8D8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D8D8D8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1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34468-11F5-4C57-8C44-2B07C59BD1AE}" type="datetimeFigureOut">
              <a:rPr lang="ru-RU">
                <a:solidFill>
                  <a:srgbClr val="D8D8D8"/>
                </a:solidFill>
              </a:rPr>
              <a:pPr>
                <a:defRPr/>
              </a:pPr>
              <a:t>20.02.2023</a:t>
            </a:fld>
            <a:endParaRPr lang="ru-RU">
              <a:solidFill>
                <a:srgbClr val="D8D8D8"/>
              </a:solidFill>
            </a:endParaRPr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F85BD5A-089C-419E-99CD-64716EE85D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8D8D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4676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9A21612-0EDA-4787-ABB7-97F046373EC6}" type="datetimeFigureOut">
              <a:rPr lang="ru-RU">
                <a:solidFill>
                  <a:srgbClr val="D8D8D8"/>
                </a:solidFill>
              </a:rPr>
              <a:pPr>
                <a:defRPr/>
              </a:pPr>
              <a:t>20.02.2023</a:t>
            </a:fld>
            <a:endParaRPr lang="ru-RU">
              <a:solidFill>
                <a:srgbClr val="D8D8D8"/>
              </a:solidFill>
            </a:endParaRPr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919088E-E96B-4696-97D7-5B2301E326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8D8D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690733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70D0085-7887-4062-B8E4-3B158CE474BD}" type="datetimeFigureOut">
              <a:rPr lang="ru-RU">
                <a:solidFill>
                  <a:srgbClr val="D8D8D8"/>
                </a:solidFill>
              </a:rPr>
              <a:pPr>
                <a:defRPr/>
              </a:pPr>
              <a:t>20.02.2023</a:t>
            </a:fld>
            <a:endParaRPr lang="ru-RU">
              <a:solidFill>
                <a:srgbClr val="D8D8D8"/>
              </a:solidFill>
            </a:endParaRPr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1AE5B70-2C58-4252-84AE-16332B1702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8D8D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878995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164FB-2E95-4F17-8690-49218587FBC6}" type="datetimeFigureOut">
              <a:rPr lang="ru-RU">
                <a:solidFill>
                  <a:srgbClr val="D8D8D8"/>
                </a:solidFill>
              </a:rPr>
              <a:pPr>
                <a:defRPr/>
              </a:pPr>
              <a:t>20.02.2023</a:t>
            </a:fld>
            <a:endParaRPr lang="ru-RU">
              <a:solidFill>
                <a:srgbClr val="D8D8D8"/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8D8D8"/>
              </a:solidFill>
            </a:endParaRP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BB3EA-F26B-4B1A-A78A-48A17B043E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722183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2F8E4-8778-482E-9B0A-DDA25FDFFDCE}" type="datetimeFigureOut">
              <a:rPr lang="ru-RU">
                <a:solidFill>
                  <a:srgbClr val="D8D8D8"/>
                </a:solidFill>
              </a:rPr>
              <a:pPr>
                <a:defRPr/>
              </a:pPr>
              <a:t>20.02.2023</a:t>
            </a:fld>
            <a:endParaRPr lang="ru-RU">
              <a:solidFill>
                <a:srgbClr val="D8D8D8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8D8D8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A3C4003-7EDD-4A76-94AE-39FF69DA7BB6}" type="slidenum">
              <a:rPr lang="ru-RU">
                <a:solidFill>
                  <a:srgbClr val="D8D8D8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8D8D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285767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B38C8-1C71-454D-8C63-8C195C55C731}" type="datetimeFigureOut">
              <a:rPr lang="ru-RU">
                <a:solidFill>
                  <a:srgbClr val="D8D8D8"/>
                </a:solidFill>
              </a:rPr>
              <a:pPr>
                <a:defRPr/>
              </a:pPr>
              <a:t>20.02.2023</a:t>
            </a:fld>
            <a:endParaRPr lang="ru-RU">
              <a:solidFill>
                <a:srgbClr val="D8D8D8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8D8D8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5C0CF-1E5A-4F61-A140-DAB0DF1C64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53367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F77D9B-74C2-48D6-BCA8-84171B24E120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2D1061-5933-44AC-8935-B3FBEEE6C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949502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2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D8D8D8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9524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D8D8D8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D8D8D8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1" y="2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D8D8D8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2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A2415F0-3447-4513-B100-7E41F396BEF8}" type="datetimeFigureOut">
              <a:rPr lang="ru-RU">
                <a:solidFill>
                  <a:srgbClr val="D8D8D8"/>
                </a:solidFill>
              </a:rPr>
              <a:pPr>
                <a:defRPr/>
              </a:pPr>
              <a:t>20.02.2023</a:t>
            </a:fld>
            <a:endParaRPr lang="ru-RU">
              <a:solidFill>
                <a:srgbClr val="D8D8D8"/>
              </a:solidFill>
            </a:endParaRPr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2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9E32438D-9E63-4F41-9D81-8296F258B0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2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8D8D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64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F3321-6E09-41D1-80BD-5EC71A68BB83}" type="datetimeFigureOut">
              <a:rPr lang="ru-RU">
                <a:solidFill>
                  <a:srgbClr val="D8D8D8"/>
                </a:solidFill>
              </a:rPr>
              <a:pPr>
                <a:defRPr/>
              </a:pPr>
              <a:t>20.02.2023</a:t>
            </a:fld>
            <a:endParaRPr lang="ru-RU">
              <a:solidFill>
                <a:srgbClr val="D8D8D8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8D8D8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A7301-40FD-4DE9-90D6-C5C3F4216A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7011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1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D8D8D8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D8D8D8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D8D8D8"/>
              </a:solidFill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2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D76FA-9B9C-4983-8675-DC3253B90B2C}" type="datetimeFigureOut">
              <a:rPr lang="ru-RU">
                <a:solidFill>
                  <a:srgbClr val="D8D8D8"/>
                </a:solidFill>
              </a:rPr>
              <a:pPr>
                <a:defRPr/>
              </a:pPr>
              <a:t>20.02.2023</a:t>
            </a:fld>
            <a:endParaRPr lang="ru-RU">
              <a:solidFill>
                <a:srgbClr val="D8D8D8"/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402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8D8D8"/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4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B9EE6-1111-48DB-B81A-04B22FD710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0076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1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F77D9B-74C2-48D6-BCA8-84171B24E120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E2D1061-5933-44AC-8935-B3FBEEE6C7B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3935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0F77D9B-74C2-48D6-BCA8-84171B24E120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9E2D1061-5933-44AC-8935-B3FBEEE6C7B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89829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0F77D9B-74C2-48D6-BCA8-84171B24E120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9E2D1061-5933-44AC-8935-B3FBEEE6C7B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70637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F77D9B-74C2-48D6-BCA8-84171B24E120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2D1061-5933-44AC-8935-B3FBEEE6C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97224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F77D9B-74C2-48D6-BCA8-84171B24E120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2D1061-5933-44AC-8935-B3FBEEE6C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22962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F77D9B-74C2-48D6-BCA8-84171B24E120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2D1061-5933-44AC-8935-B3FBEEE6C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93016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2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Прямоугольник 5"/>
          <p:cNvSpPr/>
          <p:nvPr/>
        </p:nvSpPr>
        <p:spPr>
          <a:xfrm>
            <a:off x="-9524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1" y="2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2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fld id="{20F77D9B-74C2-48D6-BCA8-84171B24E120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2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fld id="{9E2D1061-5933-44AC-8935-B3FBEEE6C7B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2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4474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1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2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2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fld id="{20F77D9B-74C2-48D6-BCA8-84171B24E120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1" y="6248402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90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9E2D1061-5933-44AC-8935-B3FBEEE6C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447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0BD0D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10CF9B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1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2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2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64885E12-D489-4D61-87D4-2F3894DA34AD}" type="datetimeFigureOut">
              <a:rPr lang="ru-RU">
                <a:solidFill>
                  <a:srgbClr val="D8D8D8"/>
                </a:solidFill>
              </a:rPr>
              <a:pPr>
                <a:defRPr/>
              </a:pPr>
              <a:t>20.02.2023</a:t>
            </a:fld>
            <a:endParaRPr lang="ru-RU">
              <a:solidFill>
                <a:srgbClr val="D8D8D8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1" y="6248402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D8D8D8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D8D8D8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D8D8D8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D8D8D8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90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2CD35FE2-AFBD-45E4-B6B0-19C60D453D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92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0BD0D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10CF9B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564" y="3169085"/>
            <a:ext cx="8627760" cy="2333940"/>
          </a:xfrm>
        </p:spPr>
        <p:txBody>
          <a:bodyPr anchor="ctr"/>
          <a:lstStyle/>
          <a:p>
            <a:pPr algn="ctr"/>
            <a:r>
              <a:rPr lang="ru-RU" sz="4000" b="1" i="1" cap="none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/>
              </a:rPr>
              <a:t>Об изменениях подходов к инновационной деятельности в системе образования Камчатского края </a:t>
            </a:r>
            <a:r>
              <a:rPr lang="ru-RU" sz="4000" b="1" i="1" cap="none" dirty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/>
              </a:rPr>
              <a:t/>
            </a:r>
            <a:br>
              <a:rPr lang="ru-RU" sz="4000" b="1" i="1" cap="none" dirty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/>
              </a:rPr>
            </a:br>
            <a:r>
              <a:rPr lang="ru-RU" dirty="0"/>
              <a:t/>
            </a:r>
            <a:br>
              <a:rPr lang="ru-RU" dirty="0"/>
            </a:b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2" descr="C:\Users\Dolzhenkova-NI\Desktop\Логотип\ЛОГО_КИРО_уточ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63" y="34132"/>
            <a:ext cx="1617441" cy="1177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90562" y="6199762"/>
            <a:ext cx="18637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16.02.2023</a:t>
            </a: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23787" y="6076651"/>
            <a:ext cx="62066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/>
              <a:t>Отдел сопровождения системных инноваций</a:t>
            </a:r>
          </a:p>
          <a:p>
            <a:pPr algn="r"/>
            <a:r>
              <a:rPr lang="ru-RU" b="1" dirty="0" smtClean="0"/>
              <a:t>Донцова Екатерина Валерьевна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025186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600" b="1" dirty="0" smtClean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Актуальные проблемы в сфере инновационной деятельности в сфере образования в регионе</a:t>
            </a:r>
            <a:endParaRPr lang="ru-RU" sz="2600" b="1" dirty="0">
              <a:solidFill>
                <a:srgbClr val="0000FF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14192" y="1600200"/>
            <a:ext cx="7951856" cy="4495800"/>
          </a:xfrm>
        </p:spPr>
        <p:txBody>
          <a:bodyPr/>
          <a:lstStyle/>
          <a:p>
            <a:r>
              <a:rPr lang="ru-RU" dirty="0" smtClean="0"/>
              <a:t>Тенденция к падению качества образовательных достижений обучающихся в образовательных организациях, включенных в инновационную деятельность, особенно в случае ее социокультурной направленности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Низкая степень последующего распространения разработанных в рамках реализации инновационных проектов продуктов: механизмов, систем, подходов, практик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575252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50226" y="203548"/>
            <a:ext cx="8153400" cy="990600"/>
          </a:xfrm>
        </p:spPr>
        <p:txBody>
          <a:bodyPr/>
          <a:lstStyle/>
          <a:p>
            <a:pPr algn="ctr"/>
            <a:r>
              <a:rPr lang="ru-RU" sz="2200" b="1" dirty="0">
                <a:solidFill>
                  <a:srgbClr val="0000FF"/>
                </a:solidFill>
              </a:rPr>
              <a:t>Нормативно-правовая </a:t>
            </a:r>
            <a:r>
              <a:rPr lang="ru-RU" sz="2200" b="1" dirty="0" smtClean="0">
                <a:solidFill>
                  <a:srgbClr val="0000FF"/>
                </a:solidFill>
              </a:rPr>
              <a:t>база инновационной деятельности образовательных организаций</a:t>
            </a:r>
            <a:br>
              <a:rPr lang="ru-RU" sz="2200" b="1" dirty="0" smtClean="0">
                <a:solidFill>
                  <a:srgbClr val="0000FF"/>
                </a:solidFill>
              </a:rPr>
            </a:b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</a:rPr>
              <a:t>(требует пересмотра на уровне Камчатского края)</a:t>
            </a:r>
            <a:endParaRPr lang="ru-RU" sz="2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93785" y="1663931"/>
            <a:ext cx="9050215" cy="4853247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2300" b="1" dirty="0">
                <a:solidFill>
                  <a:srgbClr val="2B4A76"/>
                </a:solidFill>
                <a:latin typeface="+mj-lt"/>
              </a:rPr>
              <a:t>Федеральный закон от 29.12.2012 № 273-ФЗ «Об образовании в Российской Федерации</a:t>
            </a:r>
            <a:r>
              <a:rPr lang="ru-RU" sz="2300" b="1" dirty="0" smtClean="0">
                <a:solidFill>
                  <a:srgbClr val="2B4A76"/>
                </a:solidFill>
                <a:latin typeface="+mj-lt"/>
              </a:rPr>
              <a:t>»;</a:t>
            </a:r>
          </a:p>
          <a:p>
            <a:pPr algn="just">
              <a:lnSpc>
                <a:spcPct val="80000"/>
              </a:lnSpc>
            </a:pPr>
            <a:r>
              <a:rPr lang="ru-RU" sz="2300" b="1" dirty="0" smtClean="0">
                <a:solidFill>
                  <a:srgbClr val="2B4A76"/>
                </a:solidFill>
                <a:latin typeface="+mj-lt"/>
              </a:rPr>
              <a:t> </a:t>
            </a:r>
            <a:r>
              <a:rPr lang="ru-RU" sz="2300" b="1" dirty="0">
                <a:solidFill>
                  <a:srgbClr val="2B4A76"/>
                </a:solidFill>
                <a:latin typeface="+mj-lt"/>
              </a:rPr>
              <a:t>Приказ </a:t>
            </a:r>
            <a:r>
              <a:rPr lang="ru-RU" sz="2300" b="1" dirty="0" err="1">
                <a:solidFill>
                  <a:srgbClr val="2B4A76"/>
                </a:solidFill>
                <a:latin typeface="+mj-lt"/>
              </a:rPr>
              <a:t>Минобрнауки</a:t>
            </a:r>
            <a:r>
              <a:rPr lang="ru-RU" sz="2300" b="1" dirty="0">
                <a:solidFill>
                  <a:srgbClr val="2B4A76"/>
                </a:solidFill>
                <a:latin typeface="+mj-lt"/>
              </a:rPr>
              <a:t> России от 22 марта 2019 г. № 21н «Об утверждении Порядка формирования и функционирования инновационной инфраструктуры в системе образования»; </a:t>
            </a:r>
            <a:endParaRPr lang="ru-RU" sz="2300" b="1" dirty="0" smtClean="0">
              <a:solidFill>
                <a:srgbClr val="2B4A76"/>
              </a:solidFill>
              <a:latin typeface="+mj-lt"/>
            </a:endParaRPr>
          </a:p>
          <a:p>
            <a:pPr algn="just">
              <a:lnSpc>
                <a:spcPct val="80000"/>
              </a:lnSpc>
            </a:pPr>
            <a:r>
              <a:rPr lang="ru-RU" sz="2300" b="1" dirty="0" smtClean="0">
                <a:solidFill>
                  <a:srgbClr val="2B4A76"/>
                </a:solidFill>
                <a:latin typeface="+mj-lt"/>
              </a:rPr>
              <a:t>Приказ </a:t>
            </a:r>
            <a:r>
              <a:rPr lang="ru-RU" sz="2300" b="1" dirty="0">
                <a:solidFill>
                  <a:srgbClr val="2B4A76"/>
                </a:solidFill>
                <a:latin typeface="+mj-lt"/>
              </a:rPr>
              <a:t>Министерства образования Камчатского края от 11.02.2020 № 152 «О внесении изменений в Приказ Министерства образования Камчатского края от 13.01.2020 «Об утверждении Положения о едином пространстве инновационной деятельности в системе образования Камчатского края»; </a:t>
            </a:r>
            <a:endParaRPr lang="ru-RU" sz="2300" b="1" dirty="0" smtClean="0">
              <a:solidFill>
                <a:srgbClr val="2B4A76"/>
              </a:solidFill>
              <a:latin typeface="+mj-lt"/>
            </a:endParaRPr>
          </a:p>
          <a:p>
            <a:pPr algn="just">
              <a:lnSpc>
                <a:spcPct val="80000"/>
              </a:lnSpc>
            </a:pPr>
            <a:r>
              <a:rPr lang="ru-RU" sz="2300" b="1" dirty="0" smtClean="0">
                <a:solidFill>
                  <a:srgbClr val="2B4A76"/>
                </a:solidFill>
                <a:latin typeface="+mj-lt"/>
              </a:rPr>
              <a:t>Приказ </a:t>
            </a:r>
            <a:r>
              <a:rPr lang="ru-RU" sz="2300" b="1" dirty="0">
                <a:solidFill>
                  <a:srgbClr val="2B4A76"/>
                </a:solidFill>
                <a:latin typeface="+mj-lt"/>
              </a:rPr>
              <a:t>Министерства образования Камчатского края от 07.02.2020 № 135 «Об утверждении Порядка признания организаций, осуществляющих образовательную деятельность, и иных действующих в сфере образования организаций, а также их объединений региональными инновационными площадками в Камчатском </a:t>
            </a:r>
            <a:endParaRPr lang="ru-RU" sz="2300" dirty="0">
              <a:latin typeface="+mj-lt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54270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200" b="1" dirty="0" smtClean="0">
                <a:solidFill>
                  <a:srgbClr val="0000FF"/>
                </a:solidFill>
              </a:rPr>
              <a:t>Планомерное изменение подходов к инновационной деятельности в сфере образования региона</a:t>
            </a:r>
            <a:endParaRPr lang="ru-RU" sz="2200" b="1" dirty="0">
              <a:solidFill>
                <a:srgbClr val="0000FF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612648" y="1878904"/>
            <a:ext cx="8153400" cy="4784942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2060"/>
                </a:solidFill>
                <a:latin typeface="+mj-lt"/>
              </a:rPr>
              <a:t>I. 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Приостановление приема заявок на признание РИП в 2023 году</a:t>
            </a:r>
            <a:endParaRPr lang="ru-RU" sz="2400" dirty="0">
              <a:latin typeface="+mj-lt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II. Проведение экспертизы деятельности РИП, действующих в Камчатском крае (по материалам отчетов РИП)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III</a:t>
            </a:r>
            <a:r>
              <a:rPr lang="ru-RU" sz="2400" b="1" dirty="0">
                <a:solidFill>
                  <a:srgbClr val="002060"/>
                </a:solidFill>
                <a:latin typeface="+mj-lt"/>
              </a:rPr>
              <a:t>.  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Согласование НПБ инновационной деятельности с ФОИВ, утверждение обновленного ПОЛОЖЕНИЯ об инновационной деятельности в сфере образования края и ПОРЯДКА ПРИЗНАНИЯ РИП на региональному уровне</a:t>
            </a:r>
            <a:r>
              <a:rPr lang="en-US" sz="2400" b="1" dirty="0" smtClean="0">
                <a:solidFill>
                  <a:srgbClr val="002060"/>
                </a:solidFill>
                <a:latin typeface="+mj-lt"/>
              </a:rPr>
              <a:t> </a:t>
            </a:r>
            <a:endParaRPr lang="ru-RU" sz="2400" b="1" dirty="0" smtClean="0">
              <a:solidFill>
                <a:srgbClr val="002060"/>
              </a:solidFill>
              <a:latin typeface="+mj-lt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+mj-lt"/>
              </a:rPr>
              <a:t>IV</a:t>
            </a:r>
            <a:r>
              <a:rPr lang="en-US" sz="2400" b="1" dirty="0">
                <a:solidFill>
                  <a:srgbClr val="002060"/>
                </a:solidFill>
                <a:latin typeface="+mj-lt"/>
              </a:rPr>
              <a:t>. 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Проведение отбора на признание РИП по обновленным правилам и формам</a:t>
            </a:r>
          </a:p>
        </p:txBody>
      </p:sp>
    </p:spTree>
    <p:extLst>
      <p:ext uri="{BB962C8B-B14F-4D97-AF65-F5344CB8AC3E}">
        <p14:creationId xmlns:p14="http://schemas.microsoft.com/office/powerpoint/2010/main" val="31282439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16459" t="30056" r="17847" b="25308"/>
          <a:stretch/>
        </p:blipFill>
        <p:spPr>
          <a:xfrm>
            <a:off x="538294" y="3800147"/>
            <a:ext cx="8026538" cy="28856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863" y="153444"/>
            <a:ext cx="8153400" cy="990600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rgbClr val="0000FF"/>
                </a:solidFill>
              </a:rPr>
              <a:t>Приостановление приема заявок на признание РИП в 2023 году</a:t>
            </a:r>
            <a:endParaRPr lang="ru-RU" sz="28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88723" y="1629294"/>
            <a:ext cx="8367388" cy="5228705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Приказ Министерства образования Камчатского края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ru-RU" sz="2000" b="1" dirty="0" smtClean="0">
                <a:solidFill>
                  <a:srgbClr val="0000FF"/>
                </a:solidFill>
                <a:ea typeface="Times New Roman" panose="02020603050405020304" pitchFamily="18" charset="0"/>
              </a:rPr>
              <a:t>от 26.01.2023 № 3-Н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ru-RU" sz="1600" b="1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«О реализации в 2023 году приказа Министерства образования Камчатского края от 07.02.2020 « 135 «Об утверждении Порядка признания организаций, осуществляющих образовательную деятельность и иных действующих в сфере образования организаций, а также их объединений региональными инновационными площадками в Камчатском крае»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ru-RU" sz="16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Приостановить на период до 31.12.2023 года действие частей 5-11 Порядка признания РИП в Камчатском </a:t>
            </a:r>
            <a:r>
              <a:rPr lang="ru-RU" sz="1600" b="1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крае</a:t>
            </a:r>
          </a:p>
          <a:p>
            <a:pPr marL="0" indent="0" algn="ctr">
              <a:lnSpc>
                <a:spcPct val="80000"/>
              </a:lnSpc>
              <a:buNone/>
            </a:pPr>
            <a:endParaRPr lang="ru-RU" sz="1600" b="1" dirty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ru-RU" sz="1600" b="1" dirty="0" smtClean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ru-RU" sz="1600" b="1" dirty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ru-RU" sz="200" b="1" dirty="0" smtClean="0">
              <a:solidFill>
                <a:srgbClr val="002060"/>
              </a:solidFill>
              <a:ea typeface="Times New Roman" panose="02020603050405020304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US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https</a:t>
            </a:r>
            <a:r>
              <a:rPr lang="en-US" sz="2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://www.kamgov.ru/minobraz/document/frontend-document/index-npa</a:t>
            </a:r>
            <a:endParaRPr lang="ru-RU" sz="2000" b="1" dirty="0">
              <a:solidFill>
                <a:schemeClr val="accent1">
                  <a:lumMod val="40000"/>
                  <a:lumOff val="60000"/>
                </a:schemeClr>
              </a:solidFill>
              <a:latin typeface="Arial Narrow" panose="020B0606020202030204" pitchFamily="34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ru-RU" sz="2000" b="1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459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863" y="153444"/>
            <a:ext cx="8153400" cy="990600"/>
          </a:xfrm>
        </p:spPr>
        <p:txBody>
          <a:bodyPr/>
          <a:lstStyle/>
          <a:p>
            <a:pPr algn="ctr"/>
            <a:r>
              <a:rPr lang="ru-RU" sz="2200" b="1" dirty="0">
                <a:solidFill>
                  <a:srgbClr val="0000FF"/>
                </a:solidFill>
              </a:rPr>
              <a:t>Проведение экспертизы деятельности РИП, действующих в Камчатском крае (по материалам отчетов РИП)</a:t>
            </a:r>
            <a:endParaRPr lang="ru-RU" sz="2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88723" y="1629294"/>
            <a:ext cx="8367388" cy="5228705"/>
          </a:xfrm>
        </p:spPr>
        <p:txBody>
          <a:bodyPr/>
          <a:lstStyle/>
          <a:p>
            <a:pPr algn="ctr">
              <a:lnSpc>
                <a:spcPct val="80000"/>
              </a:lnSpc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ru-RU" sz="2000" b="1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906634"/>
              </p:ext>
            </p:extLst>
          </p:nvPr>
        </p:nvGraphicFramePr>
        <p:xfrm>
          <a:off x="723378" y="1870714"/>
          <a:ext cx="8098077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8386">
                  <a:extLst>
                    <a:ext uri="{9D8B030D-6E8A-4147-A177-3AD203B41FA5}">
                      <a16:colId xmlns:a16="http://schemas.microsoft.com/office/drawing/2014/main" val="2766702735"/>
                    </a:ext>
                  </a:extLst>
                </a:gridCol>
                <a:gridCol w="6279691">
                  <a:extLst>
                    <a:ext uri="{9D8B030D-6E8A-4147-A177-3AD203B41FA5}">
                      <a16:colId xmlns:a16="http://schemas.microsoft.com/office/drawing/2014/main" val="8852218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ЭТАП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6395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После</a:t>
                      </a:r>
                      <a:r>
                        <a:rPr lang="ru-RU" sz="16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20.02.2023</a:t>
                      </a:r>
                      <a:endParaRPr lang="ru-RU" sz="16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Приказ Министерства образования Камчатского края</a:t>
                      </a:r>
                      <a:r>
                        <a:rPr lang="ru-RU" sz="18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</a:p>
                    <a:p>
                      <a:r>
                        <a:rPr lang="ru-RU" sz="18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«О проведении экспертизы деятельности РИП»</a:t>
                      </a:r>
                      <a:endParaRPr lang="ru-RU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3286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После</a:t>
                      </a:r>
                      <a:r>
                        <a:rPr lang="ru-RU" sz="16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15.03.2023</a:t>
                      </a:r>
                      <a:endParaRPr lang="ru-RU" sz="16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Вебинар</a:t>
                      </a:r>
                      <a:r>
                        <a:rPr lang="ru-RU" sz="18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с действующими РИП по подготовке отчетности для экспертизы деятельности</a:t>
                      </a:r>
                      <a:endParaRPr lang="ru-RU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82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Конец мая 2023</a:t>
                      </a:r>
                      <a:endParaRPr lang="ru-RU" sz="16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Заседание Совета по инновационной деятельности в сфере в образования Камчатского края, на котором будут представлены результаты экспертизы</a:t>
                      </a:r>
                      <a:endParaRPr lang="ru-RU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211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Конец мая</a:t>
                      </a:r>
                      <a:r>
                        <a:rPr lang="ru-RU" sz="16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– начало июня 2023</a:t>
                      </a:r>
                      <a:endParaRPr lang="ru-RU" sz="16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Приказ Министерства образования Камчатского края</a:t>
                      </a:r>
                      <a:r>
                        <a:rPr lang="ru-RU" sz="18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«</a:t>
                      </a:r>
                      <a:r>
                        <a:rPr lang="ru-RU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Об инновационной деятельности, осуществляемой в образовательных организациях Камчатского края в 2023-2024 учебном году</a:t>
                      </a:r>
                      <a:r>
                        <a:rPr lang="ru-RU" sz="18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»</a:t>
                      </a:r>
                      <a:endParaRPr lang="ru-RU" b="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7977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93126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24494" t="23969" r="4435" b="42390"/>
          <a:stretch/>
        </p:blipFill>
        <p:spPr>
          <a:xfrm>
            <a:off x="441093" y="2054682"/>
            <a:ext cx="8220939" cy="218896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863" y="153444"/>
            <a:ext cx="8153400" cy="990600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</a:rPr>
              <a:t>Обновление нормативно-правовой базы, регламентирующей инновационную деятельность в сфере образования Камчатского края</a:t>
            </a:r>
            <a:endParaRPr lang="ru-RU" sz="20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74863" y="4355868"/>
            <a:ext cx="8413095" cy="2044931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В </a:t>
            </a:r>
            <a:r>
              <a:rPr lang="ru-RU" sz="2000" b="1" dirty="0" err="1" smtClean="0">
                <a:solidFill>
                  <a:srgbClr val="002060"/>
                </a:solidFill>
              </a:rPr>
              <a:t>Минпросвещения</a:t>
            </a:r>
            <a:r>
              <a:rPr lang="ru-RU" sz="2000" b="1" dirty="0" smtClean="0">
                <a:solidFill>
                  <a:srgbClr val="002060"/>
                </a:solidFill>
              </a:rPr>
              <a:t> России  направлен запрос о порядке согласования региональной НПБ с ФОИВ</a:t>
            </a:r>
          </a:p>
          <a:p>
            <a:pPr marL="0" indent="0" algn="ctr">
              <a:lnSpc>
                <a:spcPct val="80000"/>
              </a:lnSpc>
              <a:buNone/>
            </a:pPr>
            <a:endParaRPr lang="ru-RU" sz="2000" b="1" dirty="0">
              <a:solidFill>
                <a:srgbClr val="002060"/>
              </a:solidFill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Разработаны проекты Положения об инновационной деятельности в сфере образования и Порядка признания образовательных и иных действующих в  сфере образования организаций региональными инновационными площадками</a:t>
            </a:r>
          </a:p>
          <a:p>
            <a:pPr algn="ctr">
              <a:lnSpc>
                <a:spcPct val="80000"/>
              </a:lnSpc>
            </a:pPr>
            <a:endParaRPr lang="ru-RU" sz="2000" b="1" dirty="0">
              <a:solidFill>
                <a:srgbClr val="002060"/>
              </a:solidFill>
            </a:endParaRPr>
          </a:p>
          <a:p>
            <a:pPr algn="ctr">
              <a:lnSpc>
                <a:spcPct val="80000"/>
              </a:lnSpc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algn="ctr">
              <a:lnSpc>
                <a:spcPct val="80000"/>
              </a:lnSpc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ru-RU" sz="2000" b="1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8723" y="1625333"/>
            <a:ext cx="8299235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Изменения в статью 20 ФЗ «Об образовании в РФ»</a:t>
            </a:r>
          </a:p>
          <a:p>
            <a:pPr algn="ctr">
              <a:lnSpc>
                <a:spcPct val="80000"/>
              </a:lnSpc>
            </a:pPr>
            <a:r>
              <a:rPr lang="ru-RU" sz="1200" b="1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(с сентября 2022 года)</a:t>
            </a:r>
          </a:p>
          <a:p>
            <a:pPr algn="ctr">
              <a:lnSpc>
                <a:spcPct val="80000"/>
              </a:lnSpc>
            </a:pPr>
            <a:endParaRPr lang="ru-RU" sz="1200" b="1" dirty="0">
              <a:solidFill>
                <a:srgbClr val="00206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8398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863" y="153444"/>
            <a:ext cx="8153400" cy="990600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</a:rPr>
              <a:t>ПРОЕКТ</a:t>
            </a:r>
            <a:br>
              <a:rPr lang="ru-RU" sz="2000" b="1" dirty="0" smtClean="0">
                <a:solidFill>
                  <a:srgbClr val="0000FF"/>
                </a:solidFill>
              </a:rPr>
            </a:br>
            <a:r>
              <a:rPr lang="ru-RU" sz="2000" b="1" dirty="0" smtClean="0">
                <a:solidFill>
                  <a:srgbClr val="0000FF"/>
                </a:solidFill>
              </a:rPr>
              <a:t> модели инновационной инфраструктуры в региональной системе образования Камчатского края</a:t>
            </a:r>
            <a:endParaRPr lang="ru-RU" sz="20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88723" y="1629294"/>
            <a:ext cx="8367388" cy="5228705"/>
          </a:xfrm>
        </p:spPr>
        <p:txBody>
          <a:bodyPr/>
          <a:lstStyle/>
          <a:p>
            <a:pPr algn="ctr">
              <a:lnSpc>
                <a:spcPct val="80000"/>
              </a:lnSpc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ru-RU" sz="2000" b="1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565593"/>
              </p:ext>
            </p:extLst>
          </p:nvPr>
        </p:nvGraphicFramePr>
        <p:xfrm>
          <a:off x="66502" y="1521230"/>
          <a:ext cx="9002683" cy="5264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2246">
                  <a:extLst>
                    <a:ext uri="{9D8B030D-6E8A-4147-A177-3AD203B41FA5}">
                      <a16:colId xmlns:a16="http://schemas.microsoft.com/office/drawing/2014/main" val="3925997175"/>
                    </a:ext>
                  </a:extLst>
                </a:gridCol>
                <a:gridCol w="4021691">
                  <a:extLst>
                    <a:ext uri="{9D8B030D-6E8A-4147-A177-3AD203B41FA5}">
                      <a16:colId xmlns:a16="http://schemas.microsoft.com/office/drawing/2014/main" val="3269506970"/>
                    </a:ext>
                  </a:extLst>
                </a:gridCol>
                <a:gridCol w="2548746">
                  <a:extLst>
                    <a:ext uri="{9D8B030D-6E8A-4147-A177-3AD203B41FA5}">
                      <a16:colId xmlns:a16="http://schemas.microsoft.com/office/drawing/2014/main" val="2137066025"/>
                    </a:ext>
                  </a:extLst>
                </a:gridCol>
              </a:tblGrid>
              <a:tr h="283709">
                <a:tc gridSpan="3"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Виды РИП</a:t>
                      </a:r>
                      <a:endParaRPr lang="ru-RU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5100914"/>
                  </a:ext>
                </a:extLst>
              </a:tr>
              <a:tr h="80633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Вид 1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инновационная деятельность организации</a:t>
                      </a:r>
                      <a:r>
                        <a:rPr lang="ru-RU" sz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по инициативно разработанному проекту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Вид 2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УСЛОВНО</a:t>
                      </a:r>
                      <a:r>
                        <a:rPr lang="ru-RU" sz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экспериментальная деятельность организации «по заказу» РОИВ или оператора</a:t>
                      </a:r>
                      <a:endParaRPr lang="ru-RU" sz="120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Вид 3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Ресурсный центр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258712"/>
                  </a:ext>
                </a:extLst>
              </a:tr>
              <a:tr h="283709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chemeClr val="bg1"/>
                          </a:solidFill>
                        </a:rPr>
                        <a:t>Цель</a:t>
                      </a:r>
                      <a:endParaRPr lang="ru-RU" sz="13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854586"/>
                  </a:ext>
                </a:extLst>
              </a:tr>
              <a:tr h="98551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Реализация инновационного проекта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Разработка и</a:t>
                      </a:r>
                      <a:r>
                        <a:rPr lang="ru-RU" sz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первичная апробация методического, образовательного, управленческого продукта или решения в соответствии с реальной проблематикой и практическими задачами, проектами и направлениями, реализуемыми в системе образования края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Распространение</a:t>
                      </a:r>
                      <a:r>
                        <a:rPr lang="ru-RU" sz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опыта, контролируемое внедрение разработанных продуктов, систем, моделей, практик, решений в систему образования края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833394"/>
                  </a:ext>
                </a:extLst>
              </a:tr>
              <a:tr h="283709">
                <a:tc gridSpan="3"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2"/>
                          </a:solidFill>
                        </a:rPr>
                        <a:t>Результат</a:t>
                      </a:r>
                      <a:endParaRPr lang="ru-RU" sz="13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161818"/>
                  </a:ext>
                </a:extLst>
              </a:tr>
              <a:tr h="116469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 (или более) значимый инновационный продукт, предполагающий</a:t>
                      </a:r>
                      <a:r>
                        <a:rPr lang="ru-RU" sz="12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возможность последующего тиражирования, но не предусматривающий ее в рамках реализуемого проекта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 значимый инновационный продукт, разработанный «по заказу» РОИВ, учредителя</a:t>
                      </a:r>
                      <a:r>
                        <a:rPr lang="ru-RU" sz="12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или оператора, предназначенный для последующего тиражирования в системе образования края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Создание временной сети организаций вокруг ресурсного центра,</a:t>
                      </a:r>
                      <a:r>
                        <a:rPr lang="ru-RU" sz="12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управляющего внедрением разработанного ранее продукта. Реальное контролируемое тиражирование опыта и практик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587528"/>
                  </a:ext>
                </a:extLst>
              </a:tr>
              <a:tr h="283709">
                <a:tc gridSpan="3"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</a:rPr>
                        <a:t>Срок</a:t>
                      </a:r>
                      <a:endParaRPr lang="ru-RU" sz="13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5239167"/>
                  </a:ext>
                </a:extLst>
              </a:tr>
              <a:tr h="44796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 года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2-3 года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 год, но не более 2-х лет подряд с одним</a:t>
                      </a:r>
                      <a:r>
                        <a:rPr lang="ru-RU" sz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продуктом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137696"/>
                  </a:ext>
                </a:extLst>
              </a:tr>
              <a:tr h="288742">
                <a:tc gridSpan="3"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</a:rPr>
                        <a:t>Дополнительное финансирование</a:t>
                      </a:r>
                      <a:endParaRPr lang="ru-RU" sz="13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304738"/>
                  </a:ext>
                </a:extLst>
              </a:tr>
              <a:tr h="342435">
                <a:tc gridSpan="3"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0000FF"/>
                          </a:solidFill>
                        </a:rPr>
                        <a:t>Предусмотрено для каждого вида РИП</a:t>
                      </a:r>
                      <a:endParaRPr lang="ru-RU" sz="13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3848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9775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863" y="153444"/>
            <a:ext cx="8153400" cy="990600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</a:rPr>
              <a:t>Проведение отборов с целью признания РИП в сфере образования Камчатском крае</a:t>
            </a:r>
            <a:endParaRPr lang="ru-RU" sz="20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74863" y="4355868"/>
            <a:ext cx="8413095" cy="2044931"/>
          </a:xfrm>
        </p:spPr>
        <p:txBody>
          <a:bodyPr/>
          <a:lstStyle/>
          <a:p>
            <a:pPr algn="ctr">
              <a:lnSpc>
                <a:spcPct val="80000"/>
              </a:lnSpc>
            </a:pPr>
            <a:endParaRPr lang="ru-RU" sz="2000" b="1" dirty="0">
              <a:solidFill>
                <a:srgbClr val="002060"/>
              </a:solidFill>
            </a:endParaRPr>
          </a:p>
          <a:p>
            <a:pPr algn="ctr">
              <a:lnSpc>
                <a:spcPct val="80000"/>
              </a:lnSpc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algn="ctr">
              <a:lnSpc>
                <a:spcPct val="80000"/>
              </a:lnSpc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ru-RU" sz="2000" b="1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4196" y="1658584"/>
            <a:ext cx="8661861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600" b="1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По итогам согласования региональной НПБ с ФОИВ</a:t>
            </a:r>
          </a:p>
          <a:p>
            <a:pPr algn="ctr">
              <a:lnSpc>
                <a:spcPct val="80000"/>
              </a:lnSpc>
            </a:pPr>
            <a:r>
              <a:rPr lang="ru-RU" sz="1600" b="1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и после утверждения документов</a:t>
            </a:r>
          </a:p>
          <a:p>
            <a:pPr algn="ctr">
              <a:lnSpc>
                <a:spcPct val="80000"/>
              </a:lnSpc>
            </a:pPr>
            <a:r>
              <a:rPr lang="ru-RU" sz="1600" b="1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планируется проведения процедур присвоения статуса РИП по каждому из представленных видов:</a:t>
            </a:r>
          </a:p>
          <a:p>
            <a:pPr algn="ctr">
              <a:lnSpc>
                <a:spcPct val="80000"/>
              </a:lnSpc>
            </a:pPr>
            <a:endParaRPr lang="ru-RU" sz="800" b="1" dirty="0">
              <a:solidFill>
                <a:srgbClr val="002060"/>
              </a:solidFill>
              <a:ea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b="1" dirty="0" smtClean="0">
                <a:solidFill>
                  <a:srgbClr val="0000FF"/>
                </a:solidFill>
                <a:ea typeface="Times New Roman" panose="02020603050405020304" pitchFamily="18" charset="0"/>
              </a:rPr>
              <a:t>1, 2 вид </a:t>
            </a:r>
            <a:r>
              <a:rPr lang="ru-RU" b="1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– по обновленным формам заявки и паспорта проекта</a:t>
            </a:r>
            <a:endParaRPr lang="ru-RU" b="1" dirty="0">
              <a:solidFill>
                <a:srgbClr val="002060"/>
              </a:solidFill>
              <a:ea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b="1" dirty="0" smtClean="0">
                <a:solidFill>
                  <a:srgbClr val="0000FF"/>
                </a:solidFill>
                <a:ea typeface="Times New Roman" panose="02020603050405020304" pitchFamily="18" charset="0"/>
              </a:rPr>
              <a:t>3 тип </a:t>
            </a:r>
            <a:r>
              <a:rPr lang="ru-RU" b="1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– по вновь разработанным формам заявки и паспорта проекта</a:t>
            </a:r>
          </a:p>
          <a:p>
            <a:pPr algn="ctr">
              <a:lnSpc>
                <a:spcPct val="80000"/>
              </a:lnSpc>
            </a:pPr>
            <a:endParaRPr lang="ru-RU" sz="800" b="1" dirty="0">
              <a:solidFill>
                <a:srgbClr val="002060"/>
              </a:solidFill>
              <a:ea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endParaRPr lang="ru-RU" sz="1600" b="1" dirty="0" smtClean="0">
              <a:solidFill>
                <a:schemeClr val="accent2">
                  <a:lumMod val="75000"/>
                </a:schemeClr>
              </a:solidFill>
              <a:ea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</a:rPr>
              <a:t>Как подготовиться в условиях неопределенности?</a:t>
            </a:r>
          </a:p>
          <a:p>
            <a:pPr marL="342900" indent="-342900" algn="just">
              <a:lnSpc>
                <a:spcPct val="80000"/>
              </a:lnSpc>
              <a:buAutoNum type="arabicPeriod"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Определиться с тематикой/проблематикой инновационной деятельности</a:t>
            </a:r>
          </a:p>
          <a:p>
            <a:pPr marL="342900" indent="-342900" algn="just">
              <a:lnSpc>
                <a:spcPct val="80000"/>
              </a:lnSpc>
              <a:buAutoNum type="arabicPeriod"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Определиться в видом РИП, в рамках которого можно работать в выбранной проблематике</a:t>
            </a:r>
          </a:p>
          <a:p>
            <a:pPr marL="342900" indent="-342900" algn="just">
              <a:lnSpc>
                <a:spcPct val="80000"/>
              </a:lnSpc>
              <a:buFontTx/>
              <a:buAutoNum type="arabicPeriod"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Направить данную информацию в КГАУ ДПО «Камчатский институт развития образования» до 13.03.2023 (с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20.02.2023 будет направлена форма обратной связи </a:t>
            </a:r>
            <a:r>
              <a:rPr lang="ru-RU" sz="1600" b="1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для </a:t>
            </a:r>
            <a:r>
              <a:rPr lang="ru-RU" sz="1600" b="1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сбора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информации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)</a:t>
            </a:r>
          </a:p>
          <a:p>
            <a:pPr marL="342900" indent="-342900" algn="just">
              <a:lnSpc>
                <a:spcPct val="80000"/>
              </a:lnSpc>
              <a:buFontTx/>
              <a:buAutoNum type="arabicPeriod"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Следить за актуализацией НПБ на сайте Министерства и в разделе «Деятельность – Инновационная» на сайте Института, участвовать в тематических 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вебинарах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 одела сопровождения системных инноваций в образовании</a:t>
            </a:r>
          </a:p>
          <a:p>
            <a:pPr marL="342900" indent="-342900" algn="just">
              <a:lnSpc>
                <a:spcPct val="80000"/>
              </a:lnSpc>
              <a:buFontTx/>
              <a:buAutoNum type="arabicPeriod"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Ознакомиться с методическим рекомендациями (плановый срок подготовки МР – конец лета-осень 2023 года)</a:t>
            </a:r>
          </a:p>
          <a:p>
            <a:pPr marL="342900" indent="-342900" algn="just">
              <a:lnSpc>
                <a:spcPct val="80000"/>
              </a:lnSpc>
              <a:buFontTx/>
              <a:buAutoNum type="arabicPeriod"/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</a:rPr>
              <a:t>Контактный телефон 8-415-2-305381</a:t>
            </a:r>
            <a:endParaRPr lang="ru-RU" b="1" dirty="0">
              <a:solidFill>
                <a:schemeClr val="accent2">
                  <a:lumMod val="75000"/>
                </a:schemeClr>
              </a:solidFill>
              <a:ea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endParaRPr lang="ru-RU" b="1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6660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10">
      <a:dk1>
        <a:sysClr val="windowText" lastClr="000000"/>
      </a:dk1>
      <a:lt1>
        <a:srgbClr val="D8D8D8"/>
      </a:lt1>
      <a:dk2>
        <a:srgbClr val="D8D8D8"/>
      </a:dk2>
      <a:lt2>
        <a:srgbClr val="DEF5FA"/>
      </a:lt2>
      <a:accent1>
        <a:srgbClr val="2B4C77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Обычная">
  <a:themeElements>
    <a:clrScheme name="Другая 10">
      <a:dk1>
        <a:sysClr val="windowText" lastClr="000000"/>
      </a:dk1>
      <a:lt1>
        <a:srgbClr val="D8D8D8"/>
      </a:lt1>
      <a:dk2>
        <a:srgbClr val="D8D8D8"/>
      </a:dk2>
      <a:lt2>
        <a:srgbClr val="DEF5FA"/>
      </a:lt2>
      <a:accent1>
        <a:srgbClr val="2B4C77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ОТЧЕТ_2018</Template>
  <TotalTime>6235</TotalTime>
  <Words>829</Words>
  <Application>Microsoft Office PowerPoint</Application>
  <PresentationFormat>Экран (4:3)</PresentationFormat>
  <Paragraphs>93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9" baseType="lpstr">
      <vt:lpstr>Arial</vt:lpstr>
      <vt:lpstr>Arial Narrow</vt:lpstr>
      <vt:lpstr>Calibri</vt:lpstr>
      <vt:lpstr>Times New Roman</vt:lpstr>
      <vt:lpstr>Trebuchet MS</vt:lpstr>
      <vt:lpstr>Tw Cen MT</vt:lpstr>
      <vt:lpstr>Wingdings</vt:lpstr>
      <vt:lpstr>Wingdings 2</vt:lpstr>
      <vt:lpstr>Обычная</vt:lpstr>
      <vt:lpstr>1_Обычная</vt:lpstr>
      <vt:lpstr>Об изменениях подходов к инновационной деятельности в системе образования Камчатского края   </vt:lpstr>
      <vt:lpstr>Актуальные проблемы в сфере инновационной деятельности в сфере образования в регионе</vt:lpstr>
      <vt:lpstr>Нормативно-правовая база инновационной деятельности образовательных организаций (требует пересмотра на уровне Камчатского края)</vt:lpstr>
      <vt:lpstr>Планомерное изменение подходов к инновационной деятельности в сфере образования региона</vt:lpstr>
      <vt:lpstr>Приостановление приема заявок на признание РИП в 2023 году</vt:lpstr>
      <vt:lpstr>Проведение экспертизы деятельности РИП, действующих в Камчатском крае (по материалам отчетов РИП)</vt:lpstr>
      <vt:lpstr>Обновление нормативно-правовой базы, регламентирующей инновационную деятельность в сфере образования Камчатского края</vt:lpstr>
      <vt:lpstr>ПРОЕКТ  модели инновационной инфраструктуры в региональной системе образования Камчатского края</vt:lpstr>
      <vt:lpstr>Проведение отборов с целью признания РИП в сфере образования Камчатском крае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Титульный слайд</dc:title>
  <dc:creator>Демичева Ю.А</dc:creator>
  <cp:lastModifiedBy>Наталья Спирина</cp:lastModifiedBy>
  <cp:revision>366</cp:revision>
  <dcterms:created xsi:type="dcterms:W3CDTF">2020-01-08T23:34:58Z</dcterms:created>
  <dcterms:modified xsi:type="dcterms:W3CDTF">2023-02-19T23:16:12Z</dcterms:modified>
</cp:coreProperties>
</file>